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56" r:id="rId2"/>
    <p:sldId id="286" r:id="rId3"/>
    <p:sldId id="287" r:id="rId4"/>
    <p:sldId id="288" r:id="rId5"/>
    <p:sldId id="289" r:id="rId6"/>
    <p:sldId id="290" r:id="rId7"/>
    <p:sldId id="291" r:id="rId8"/>
    <p:sldId id="292" r:id="rId9"/>
    <p:sldId id="277" r:id="rId10"/>
    <p:sldId id="278" r:id="rId11"/>
    <p:sldId id="279" r:id="rId12"/>
    <p:sldId id="285" r:id="rId13"/>
    <p:sldId id="280" r:id="rId14"/>
    <p:sldId id="281" r:id="rId15"/>
    <p:sldId id="282" r:id="rId16"/>
    <p:sldId id="283" r:id="rId17"/>
    <p:sldId id="284" r:id="rId18"/>
    <p:sldId id="275" r:id="rId19"/>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Calibri"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Calibri"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Calibri"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Calibri"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Calibri" charset="0"/>
        <a:ea typeface="+mn-ea"/>
        <a:cs typeface="+mn-cs"/>
      </a:defRPr>
    </a:lvl5pPr>
    <a:lvl6pPr marL="2286000" algn="l" defTabSz="914400" rtl="0" eaLnBrk="1" latinLnBrk="0" hangingPunct="1">
      <a:defRPr kern="1200">
        <a:solidFill>
          <a:schemeClr val="bg1"/>
        </a:solidFill>
        <a:latin typeface="Calibri" charset="0"/>
        <a:ea typeface="+mn-ea"/>
        <a:cs typeface="+mn-cs"/>
      </a:defRPr>
    </a:lvl6pPr>
    <a:lvl7pPr marL="2743200" algn="l" defTabSz="914400" rtl="0" eaLnBrk="1" latinLnBrk="0" hangingPunct="1">
      <a:defRPr kern="1200">
        <a:solidFill>
          <a:schemeClr val="bg1"/>
        </a:solidFill>
        <a:latin typeface="Calibri" charset="0"/>
        <a:ea typeface="+mn-ea"/>
        <a:cs typeface="+mn-cs"/>
      </a:defRPr>
    </a:lvl7pPr>
    <a:lvl8pPr marL="3200400" algn="l" defTabSz="914400" rtl="0" eaLnBrk="1" latinLnBrk="0" hangingPunct="1">
      <a:defRPr kern="1200">
        <a:solidFill>
          <a:schemeClr val="bg1"/>
        </a:solidFill>
        <a:latin typeface="Calibri" charset="0"/>
        <a:ea typeface="+mn-ea"/>
        <a:cs typeface="+mn-cs"/>
      </a:defRPr>
    </a:lvl8pPr>
    <a:lvl9pPr marL="3657600" algn="l" defTabSz="914400" rtl="0" eaLnBrk="1" latinLnBrk="0" hangingPunct="1">
      <a:defRPr kern="1200">
        <a:solidFill>
          <a:schemeClr val="bg1"/>
        </a:solidFill>
        <a:latin typeface="Calibri"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C00000"/>
    <a:srgbClr val="A943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p:cViewPr varScale="1">
        <p:scale>
          <a:sx n="84" d="100"/>
          <a:sy n="84" d="100"/>
        </p:scale>
        <p:origin x="-1544" y="-11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tente\Google%20Drive\articoli%20voucher\dati%20prestatori%202015\Anno_prestatori.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Anno_prestatori!$C$1</c:f>
              <c:strCache>
                <c:ptCount val="1"/>
                <c:pt idx="0">
                  <c:v>Numero di lavoratori</c:v>
                </c:pt>
              </c:strCache>
            </c:strRef>
          </c:tx>
          <c:spPr>
            <a:ln w="2222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numRef>
              <c:f>Anno_prestatori!$A$2:$A$9</c:f>
              <c:numCache>
                <c:formatCode>General</c:formatCode>
                <c:ptCount val="8"/>
                <c:pt idx="0">
                  <c:v>2008.0</c:v>
                </c:pt>
                <c:pt idx="1">
                  <c:v>2009.0</c:v>
                </c:pt>
                <c:pt idx="2">
                  <c:v>2010.0</c:v>
                </c:pt>
                <c:pt idx="3">
                  <c:v>2011.0</c:v>
                </c:pt>
                <c:pt idx="4">
                  <c:v>2012.0</c:v>
                </c:pt>
                <c:pt idx="5">
                  <c:v>2013.0</c:v>
                </c:pt>
                <c:pt idx="6">
                  <c:v>2014.0</c:v>
                </c:pt>
                <c:pt idx="7">
                  <c:v>2015.0</c:v>
                </c:pt>
              </c:numCache>
            </c:numRef>
          </c:cat>
          <c:val>
            <c:numRef>
              <c:f>Anno_prestatori!$C$2:$C$9</c:f>
              <c:numCache>
                <c:formatCode>#,##0</c:formatCode>
                <c:ptCount val="8"/>
                <c:pt idx="0">
                  <c:v>24755.0</c:v>
                </c:pt>
                <c:pt idx="1">
                  <c:v>68396.0</c:v>
                </c:pt>
                <c:pt idx="2">
                  <c:v>149561.0</c:v>
                </c:pt>
                <c:pt idx="3">
                  <c:v>216214.0</c:v>
                </c:pt>
                <c:pt idx="4">
                  <c:v>366465.0</c:v>
                </c:pt>
                <c:pt idx="5">
                  <c:v>617615.0</c:v>
                </c:pt>
                <c:pt idx="6">
                  <c:v>1.01722E6</c:v>
                </c:pt>
                <c:pt idx="7">
                  <c:v>1.38003E6</c:v>
                </c:pt>
              </c:numCache>
            </c:numRef>
          </c:val>
          <c:smooth val="0"/>
          <c:extLst xmlns:c16r2="http://schemas.microsoft.com/office/drawing/2015/06/chart">
            <c:ext xmlns:c16="http://schemas.microsoft.com/office/drawing/2014/chart" uri="{C3380CC4-5D6E-409C-BE32-E72D297353CC}">
              <c16:uniqueId val="{00000000-BB10-4689-A932-4EFB4CF4FCCC}"/>
            </c:ext>
          </c:extLst>
        </c:ser>
        <c:dLbls>
          <c:dLblPos val="ctr"/>
          <c:showLegendKey val="0"/>
          <c:showVal val="1"/>
          <c:showCatName val="0"/>
          <c:showSerName val="0"/>
          <c:showPercent val="0"/>
          <c:showBubbleSize val="0"/>
        </c:dLbls>
        <c:marker val="1"/>
        <c:smooth val="0"/>
        <c:axId val="-2139011656"/>
        <c:axId val="-2138997864"/>
      </c:lineChart>
      <c:catAx>
        <c:axId val="-21390116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it-IT"/>
          </a:p>
        </c:txPr>
        <c:crossAx val="-2138997864"/>
        <c:crosses val="autoZero"/>
        <c:auto val="1"/>
        <c:lblAlgn val="ctr"/>
        <c:lblOffset val="100"/>
        <c:noMultiLvlLbl val="0"/>
      </c:catAx>
      <c:valAx>
        <c:axId val="-2138997864"/>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it-IT"/>
          </a:p>
        </c:txPr>
        <c:crossAx val="-21390116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lavoro accessorio anche negli anni precedenti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Foglio1!$A$2:$A$9</c:f>
              <c:numCache>
                <c:formatCode>General</c:formatCode>
                <c:ptCount val="8"/>
                <c:pt idx="0">
                  <c:v>2008.0</c:v>
                </c:pt>
                <c:pt idx="1">
                  <c:v>2009.0</c:v>
                </c:pt>
                <c:pt idx="2">
                  <c:v>2010.0</c:v>
                </c:pt>
                <c:pt idx="3">
                  <c:v>2011.0</c:v>
                </c:pt>
                <c:pt idx="4">
                  <c:v>2012.0</c:v>
                </c:pt>
                <c:pt idx="5">
                  <c:v>2013.0</c:v>
                </c:pt>
                <c:pt idx="6">
                  <c:v>2014.0</c:v>
                </c:pt>
                <c:pt idx="7">
                  <c:v>2015.0</c:v>
                </c:pt>
              </c:numCache>
            </c:numRef>
          </c:cat>
          <c:val>
            <c:numRef>
              <c:f>Foglio1!$B$2:$B$9</c:f>
              <c:numCache>
                <c:formatCode>#,##0</c:formatCode>
                <c:ptCount val="8"/>
                <c:pt idx="0" formatCode="General">
                  <c:v>0.0</c:v>
                </c:pt>
                <c:pt idx="1">
                  <c:v>11600.0</c:v>
                </c:pt>
                <c:pt idx="2">
                  <c:v>36735.0</c:v>
                </c:pt>
                <c:pt idx="3">
                  <c:v>71823.0</c:v>
                </c:pt>
                <c:pt idx="4">
                  <c:v>108088.0</c:v>
                </c:pt>
                <c:pt idx="5">
                  <c:v>184736.0</c:v>
                </c:pt>
                <c:pt idx="6">
                  <c:v>348434.0</c:v>
                </c:pt>
                <c:pt idx="7">
                  <c:v>570689.0</c:v>
                </c:pt>
              </c:numCache>
            </c:numRef>
          </c:val>
          <c:extLst xmlns:c16r2="http://schemas.microsoft.com/office/drawing/2015/06/chart">
            <c:ext xmlns:c16="http://schemas.microsoft.com/office/drawing/2014/chart" uri="{C3380CC4-5D6E-409C-BE32-E72D297353CC}">
              <c16:uniqueId val="{00000000-DDDB-4A01-AFBE-DAADF9F9F935}"/>
            </c:ext>
          </c:extLst>
        </c:ser>
        <c:ser>
          <c:idx val="1"/>
          <c:order val="1"/>
          <c:tx>
            <c:strRef>
              <c:f>Foglio1!$C$1</c:f>
              <c:strCache>
                <c:ptCount val="1"/>
                <c:pt idx="0">
                  <c:v>primo anno di lavoro accessorio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Foglio1!$A$2:$A$9</c:f>
              <c:numCache>
                <c:formatCode>General</c:formatCode>
                <c:ptCount val="8"/>
                <c:pt idx="0">
                  <c:v>2008.0</c:v>
                </c:pt>
                <c:pt idx="1">
                  <c:v>2009.0</c:v>
                </c:pt>
                <c:pt idx="2">
                  <c:v>2010.0</c:v>
                </c:pt>
                <c:pt idx="3">
                  <c:v>2011.0</c:v>
                </c:pt>
                <c:pt idx="4">
                  <c:v>2012.0</c:v>
                </c:pt>
                <c:pt idx="5">
                  <c:v>2013.0</c:v>
                </c:pt>
                <c:pt idx="6">
                  <c:v>2014.0</c:v>
                </c:pt>
                <c:pt idx="7">
                  <c:v>2015.0</c:v>
                </c:pt>
              </c:numCache>
            </c:numRef>
          </c:cat>
          <c:val>
            <c:numRef>
              <c:f>Foglio1!$C$2:$C$9</c:f>
              <c:numCache>
                <c:formatCode>#,##0</c:formatCode>
                <c:ptCount val="8"/>
                <c:pt idx="0">
                  <c:v>24755.0</c:v>
                </c:pt>
                <c:pt idx="1">
                  <c:v>56796.0</c:v>
                </c:pt>
                <c:pt idx="2">
                  <c:v>112806.0</c:v>
                </c:pt>
                <c:pt idx="3">
                  <c:v>144391.0</c:v>
                </c:pt>
                <c:pt idx="4">
                  <c:v>258377.0</c:v>
                </c:pt>
                <c:pt idx="5">
                  <c:v>432879.0</c:v>
                </c:pt>
                <c:pt idx="6">
                  <c:v>668786.0</c:v>
                </c:pt>
                <c:pt idx="7">
                  <c:v>809341.0</c:v>
                </c:pt>
              </c:numCache>
            </c:numRef>
          </c:val>
          <c:extLst xmlns:c16r2="http://schemas.microsoft.com/office/drawing/2015/06/chart">
            <c:ext xmlns:c16="http://schemas.microsoft.com/office/drawing/2014/chart" uri="{C3380CC4-5D6E-409C-BE32-E72D297353CC}">
              <c16:uniqueId val="{00000001-DDDB-4A01-AFBE-DAADF9F9F935}"/>
            </c:ext>
          </c:extLst>
        </c:ser>
        <c:dLbls>
          <c:dLblPos val="outEnd"/>
          <c:showLegendKey val="0"/>
          <c:showVal val="1"/>
          <c:showCatName val="0"/>
          <c:showSerName val="0"/>
          <c:showPercent val="0"/>
          <c:showBubbleSize val="0"/>
        </c:dLbls>
        <c:gapWidth val="199"/>
        <c:axId val="-2138309144"/>
        <c:axId val="2132232936"/>
      </c:barChart>
      <c:catAx>
        <c:axId val="-213830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it-IT"/>
          </a:p>
        </c:txPr>
        <c:crossAx val="2132232936"/>
        <c:crosses val="autoZero"/>
        <c:auto val="1"/>
        <c:lblAlgn val="ctr"/>
        <c:lblOffset val="100"/>
        <c:noMultiLvlLbl val="0"/>
      </c:catAx>
      <c:valAx>
        <c:axId val="21322329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3830914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4DA8F8DE-6A0A-524A-B9AD-D34251533338}" type="datetimeFigureOut">
              <a:rPr lang="it-IT" smtClean="0"/>
              <a:t>08/07/16</a:t>
            </a:fld>
            <a:endParaRPr lang="it-IT"/>
          </a:p>
        </p:txBody>
      </p:sp>
      <p:sp>
        <p:nvSpPr>
          <p:cNvPr id="4" name="Segnaposto piè di pagina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A00E666A-BF97-2743-8891-CC9240647A94}" type="slidenum">
              <a:rPr lang="it-IT" smtClean="0"/>
              <a:t>‹n.›</a:t>
            </a:fld>
            <a:endParaRPr lang="it-IT"/>
          </a:p>
        </p:txBody>
      </p:sp>
    </p:spTree>
    <p:extLst>
      <p:ext uri="{BB962C8B-B14F-4D97-AF65-F5344CB8AC3E}">
        <p14:creationId xmlns:p14="http://schemas.microsoft.com/office/powerpoint/2010/main" val="2041152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
        <p:nvSpPr>
          <p:cNvPr id="2052" name="Rectangle 4"/>
          <p:cNvSpPr>
            <a:spLocks noGrp="1" noRot="1" noChangeAspect="1" noChangeArrowheads="1"/>
          </p:cNvSpPr>
          <p:nvPr>
            <p:ph type="sldImg"/>
          </p:nvPr>
        </p:nvSpPr>
        <p:spPr bwMode="auto">
          <a:xfrm>
            <a:off x="1106488" y="812800"/>
            <a:ext cx="5338762" cy="400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53" name="Rectangle 5"/>
          <p:cNvSpPr>
            <a:spLocks noGrp="1" noChangeArrowheads="1"/>
          </p:cNvSpPr>
          <p:nvPr>
            <p:ph type="body"/>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it-IT" altLang="it-IT"/>
          </a:p>
        </p:txBody>
      </p:sp>
      <p:sp>
        <p:nvSpPr>
          <p:cNvPr id="2054" name="Rectangle 6"/>
          <p:cNvSpPr>
            <a:spLocks noGrp="1" noChangeArrowheads="1"/>
          </p:cNvSpPr>
          <p:nvPr>
            <p:ph type="hdr"/>
          </p:nvPr>
        </p:nvSpPr>
        <p:spPr bwMode="auto">
          <a:xfrm>
            <a:off x="0" y="0"/>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Segoe UI" charset="0"/>
                <a:cs typeface="Segoe UI" charset="0"/>
              </a:defRPr>
            </a:lvl1pPr>
          </a:lstStyle>
          <a:p>
            <a:endParaRPr lang="it-IT" altLang="it-IT"/>
          </a:p>
        </p:txBody>
      </p:sp>
      <p:sp>
        <p:nvSpPr>
          <p:cNvPr id="2055" name="Rectangle 7"/>
          <p:cNvSpPr>
            <a:spLocks noGrp="1" noChangeArrowheads="1"/>
          </p:cNvSpPr>
          <p:nvPr>
            <p:ph type="dt"/>
          </p:nvPr>
        </p:nvSpPr>
        <p:spPr bwMode="auto">
          <a:xfrm>
            <a:off x="4278313" y="0"/>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Segoe UI" charset="0"/>
                <a:cs typeface="Segoe UI" charset="0"/>
              </a:defRPr>
            </a:lvl1pPr>
          </a:lstStyle>
          <a:p>
            <a:endParaRPr lang="it-IT" altLang="it-IT"/>
          </a:p>
        </p:txBody>
      </p:sp>
      <p:sp>
        <p:nvSpPr>
          <p:cNvPr id="2056" name="Rectangle 8"/>
          <p:cNvSpPr>
            <a:spLocks noGrp="1" noChangeArrowheads="1"/>
          </p:cNvSpPr>
          <p:nvPr>
            <p:ph type="ftr"/>
          </p:nvPr>
        </p:nvSpPr>
        <p:spPr bwMode="auto">
          <a:xfrm>
            <a:off x="0" y="10156825"/>
            <a:ext cx="3275013"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Segoe UI" charset="0"/>
                <a:cs typeface="Segoe UI" charset="0"/>
              </a:defRPr>
            </a:lvl1pPr>
          </a:lstStyle>
          <a:p>
            <a:endParaRPr lang="it-IT" altLang="it-IT"/>
          </a:p>
        </p:txBody>
      </p:sp>
      <p:sp>
        <p:nvSpPr>
          <p:cNvPr id="2057" name="Rectangle 9"/>
          <p:cNvSpPr>
            <a:spLocks noGrp="1" noChangeArrowheads="1"/>
          </p:cNvSpPr>
          <p:nvPr>
            <p:ph type="sldNum"/>
          </p:nvPr>
        </p:nvSpPr>
        <p:spPr bwMode="auto">
          <a:xfrm>
            <a:off x="4278313" y="10156825"/>
            <a:ext cx="3275012"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Segoe UI" charset="0"/>
                <a:cs typeface="Segoe UI" charset="0"/>
              </a:defRPr>
            </a:lvl1pPr>
          </a:lstStyle>
          <a:p>
            <a:fld id="{29DF70A8-1BBB-9B41-BA90-E8C75420D960}" type="slidenum">
              <a:rPr lang="it-IT" altLang="it-IT"/>
              <a:pPr/>
              <a:t>‹n.›</a:t>
            </a:fld>
            <a:endParaRPr lang="it-IT" altLang="it-IT"/>
          </a:p>
        </p:txBody>
      </p:sp>
    </p:spTree>
    <p:extLst>
      <p:ext uri="{BB962C8B-B14F-4D97-AF65-F5344CB8AC3E}">
        <p14:creationId xmlns:p14="http://schemas.microsoft.com/office/powerpoint/2010/main" val="17251596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7E2F45-D747-4A46-8469-C8D7349CD585}" type="slidenum">
              <a:rPr lang="it-IT" altLang="it-IT"/>
              <a:pPr/>
              <a:t>1</a:t>
            </a:fld>
            <a:endParaRPr lang="it-IT" altLang="it-IT"/>
          </a:p>
        </p:txBody>
      </p:sp>
      <p:sp>
        <p:nvSpPr>
          <p:cNvPr id="512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2"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158207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11</a:t>
            </a:fld>
            <a:endParaRPr lang="it-IT"/>
          </a:p>
        </p:txBody>
      </p:sp>
    </p:spTree>
    <p:extLst>
      <p:ext uri="{BB962C8B-B14F-4D97-AF65-F5344CB8AC3E}">
        <p14:creationId xmlns:p14="http://schemas.microsoft.com/office/powerpoint/2010/main" val="215547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13</a:t>
            </a:fld>
            <a:endParaRPr lang="it-IT"/>
          </a:p>
        </p:txBody>
      </p:sp>
    </p:spTree>
    <p:extLst>
      <p:ext uri="{BB962C8B-B14F-4D97-AF65-F5344CB8AC3E}">
        <p14:creationId xmlns:p14="http://schemas.microsoft.com/office/powerpoint/2010/main" val="1588472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15</a:t>
            </a:fld>
            <a:endParaRPr lang="it-IT"/>
          </a:p>
        </p:txBody>
      </p:sp>
    </p:spTree>
    <p:extLst>
      <p:ext uri="{BB962C8B-B14F-4D97-AF65-F5344CB8AC3E}">
        <p14:creationId xmlns:p14="http://schemas.microsoft.com/office/powerpoint/2010/main" val="398587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16</a:t>
            </a:fld>
            <a:endParaRPr lang="it-IT"/>
          </a:p>
        </p:txBody>
      </p:sp>
    </p:spTree>
    <p:extLst>
      <p:ext uri="{BB962C8B-B14F-4D97-AF65-F5344CB8AC3E}">
        <p14:creationId xmlns:p14="http://schemas.microsoft.com/office/powerpoint/2010/main" val="45251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17</a:t>
            </a:fld>
            <a:endParaRPr lang="it-IT"/>
          </a:p>
        </p:txBody>
      </p:sp>
    </p:spTree>
    <p:extLst>
      <p:ext uri="{BB962C8B-B14F-4D97-AF65-F5344CB8AC3E}">
        <p14:creationId xmlns:p14="http://schemas.microsoft.com/office/powerpoint/2010/main" val="387868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D7E2F45-D747-4A46-8469-C8D7349CD585}" type="slidenum">
              <a:rPr lang="it-IT" altLang="it-IT"/>
              <a:pPr/>
              <a:t>18</a:t>
            </a:fld>
            <a:endParaRPr lang="it-IT" altLang="it-IT"/>
          </a:p>
        </p:txBody>
      </p:sp>
      <p:sp>
        <p:nvSpPr>
          <p:cNvPr id="5121" name="Text Box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2"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it-IT"/>
          </a:p>
        </p:txBody>
      </p:sp>
    </p:spTree>
    <p:extLst>
      <p:ext uri="{BB962C8B-B14F-4D97-AF65-F5344CB8AC3E}">
        <p14:creationId xmlns:p14="http://schemas.microsoft.com/office/powerpoint/2010/main" val="32412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B0D699B7-FFE3-714B-884A-D27DC0887FC3}" type="slidenum">
              <a:rPr lang="it-IT" smtClean="0"/>
              <a:t>2</a:t>
            </a:fld>
            <a:endParaRPr lang="it-IT"/>
          </a:p>
        </p:txBody>
      </p:sp>
    </p:spTree>
    <p:extLst>
      <p:ext uri="{BB962C8B-B14F-4D97-AF65-F5344CB8AC3E}">
        <p14:creationId xmlns:p14="http://schemas.microsoft.com/office/powerpoint/2010/main" val="136287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3</a:t>
            </a:fld>
            <a:endParaRPr lang="it-IT"/>
          </a:p>
        </p:txBody>
      </p:sp>
    </p:spTree>
    <p:extLst>
      <p:ext uri="{BB962C8B-B14F-4D97-AF65-F5344CB8AC3E}">
        <p14:creationId xmlns:p14="http://schemas.microsoft.com/office/powerpoint/2010/main" val="186630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4</a:t>
            </a:fld>
            <a:endParaRPr lang="it-IT"/>
          </a:p>
        </p:txBody>
      </p:sp>
    </p:spTree>
    <p:extLst>
      <p:ext uri="{BB962C8B-B14F-4D97-AF65-F5344CB8AC3E}">
        <p14:creationId xmlns:p14="http://schemas.microsoft.com/office/powerpoint/2010/main" val="11045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baseline="0" dirty="0" smtClean="0"/>
          </a:p>
        </p:txBody>
      </p:sp>
      <p:sp>
        <p:nvSpPr>
          <p:cNvPr id="4" name="Segnaposto numero diapositiva 3"/>
          <p:cNvSpPr>
            <a:spLocks noGrp="1"/>
          </p:cNvSpPr>
          <p:nvPr>
            <p:ph type="sldNum" sz="quarter" idx="10"/>
          </p:nvPr>
        </p:nvSpPr>
        <p:spPr/>
        <p:txBody>
          <a:bodyPr/>
          <a:lstStyle/>
          <a:p>
            <a:fld id="{B0D699B7-FFE3-714B-884A-D27DC0887FC3}" type="slidenum">
              <a:rPr lang="it-IT" smtClean="0"/>
              <a:t>5</a:t>
            </a:fld>
            <a:endParaRPr lang="it-IT"/>
          </a:p>
        </p:txBody>
      </p:sp>
    </p:spTree>
    <p:extLst>
      <p:ext uri="{BB962C8B-B14F-4D97-AF65-F5344CB8AC3E}">
        <p14:creationId xmlns:p14="http://schemas.microsoft.com/office/powerpoint/2010/main" val="119289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6</a:t>
            </a:fld>
            <a:endParaRPr lang="it-IT"/>
          </a:p>
        </p:txBody>
      </p:sp>
    </p:spTree>
    <p:extLst>
      <p:ext uri="{BB962C8B-B14F-4D97-AF65-F5344CB8AC3E}">
        <p14:creationId xmlns:p14="http://schemas.microsoft.com/office/powerpoint/2010/main" val="5576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7</a:t>
            </a:fld>
            <a:endParaRPr lang="it-IT"/>
          </a:p>
        </p:txBody>
      </p:sp>
    </p:spTree>
    <p:extLst>
      <p:ext uri="{BB962C8B-B14F-4D97-AF65-F5344CB8AC3E}">
        <p14:creationId xmlns:p14="http://schemas.microsoft.com/office/powerpoint/2010/main" val="140065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8</a:t>
            </a:fld>
            <a:endParaRPr lang="it-IT"/>
          </a:p>
        </p:txBody>
      </p:sp>
    </p:spTree>
    <p:extLst>
      <p:ext uri="{BB962C8B-B14F-4D97-AF65-F5344CB8AC3E}">
        <p14:creationId xmlns:p14="http://schemas.microsoft.com/office/powerpoint/2010/main" val="105872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35588" cy="4002088"/>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0D699B7-FFE3-714B-884A-D27DC0887FC3}" type="slidenum">
              <a:rPr lang="it-IT" smtClean="0"/>
              <a:t>10</a:t>
            </a:fld>
            <a:endParaRPr lang="it-IT"/>
          </a:p>
        </p:txBody>
      </p:sp>
    </p:spTree>
    <p:extLst>
      <p:ext uri="{BB962C8B-B14F-4D97-AF65-F5344CB8AC3E}">
        <p14:creationId xmlns:p14="http://schemas.microsoft.com/office/powerpoint/2010/main" val="39931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numero diapositiva 3"/>
          <p:cNvSpPr>
            <a:spLocks noGrp="1"/>
          </p:cNvSpPr>
          <p:nvPr>
            <p:ph type="sldNum" idx="10"/>
          </p:nvPr>
        </p:nvSpPr>
        <p:spPr/>
        <p:txBody>
          <a:bodyPr/>
          <a:lstStyle>
            <a:lvl1pPr>
              <a:defRPr/>
            </a:lvl1pPr>
          </a:lstStyle>
          <a:p>
            <a:fld id="{9075330D-E17D-7241-B7DA-313C01FFA06E}" type="slidenum">
              <a:rPr lang="it-IT" altLang="it-IT"/>
              <a:pPr/>
              <a:t>‹n.›</a:t>
            </a:fld>
            <a:endParaRPr lang="it-IT" altLang="it-IT"/>
          </a:p>
        </p:txBody>
      </p:sp>
    </p:spTree>
    <p:extLst>
      <p:ext uri="{BB962C8B-B14F-4D97-AF65-F5344CB8AC3E}">
        <p14:creationId xmlns:p14="http://schemas.microsoft.com/office/powerpoint/2010/main" val="23857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0F035F31-6A7D-1346-8EAA-7BBE6F643157}" type="slidenum">
              <a:rPr lang="it-IT" altLang="it-IT"/>
              <a:pPr/>
              <a:t>‹n.›</a:t>
            </a:fld>
            <a:endParaRPr lang="it-IT" altLang="it-IT"/>
          </a:p>
        </p:txBody>
      </p:sp>
    </p:spTree>
    <p:extLst>
      <p:ext uri="{BB962C8B-B14F-4D97-AF65-F5344CB8AC3E}">
        <p14:creationId xmlns:p14="http://schemas.microsoft.com/office/powerpoint/2010/main" val="167882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2500" y="301625"/>
            <a:ext cx="2265363" cy="584517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503238" y="301625"/>
            <a:ext cx="6646862" cy="584517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8DC8523E-E8ED-4D4E-9E2B-27097B77247C}" type="slidenum">
              <a:rPr lang="it-IT" altLang="it-IT"/>
              <a:pPr/>
              <a:t>‹n.›</a:t>
            </a:fld>
            <a:endParaRPr lang="it-IT" altLang="it-IT"/>
          </a:p>
        </p:txBody>
      </p:sp>
    </p:spTree>
    <p:extLst>
      <p:ext uri="{BB962C8B-B14F-4D97-AF65-F5344CB8AC3E}">
        <p14:creationId xmlns:p14="http://schemas.microsoft.com/office/powerpoint/2010/main" val="17865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64625" cy="1255713"/>
          </a:xfrm>
        </p:spPr>
        <p:txBody>
          <a:bodyPr/>
          <a:lstStyle/>
          <a:p>
            <a:r>
              <a:rPr lang="it-IT" smtClean="0"/>
              <a:t>Fare clic per modificare stile</a:t>
            </a:r>
            <a:endParaRPr lang="it-IT"/>
          </a:p>
        </p:txBody>
      </p:sp>
      <p:sp>
        <p:nvSpPr>
          <p:cNvPr id="3" name="Segnaposto numero diapositiva 2"/>
          <p:cNvSpPr>
            <a:spLocks noGrp="1"/>
          </p:cNvSpPr>
          <p:nvPr>
            <p:ph type="sldNum" idx="10"/>
          </p:nvPr>
        </p:nvSpPr>
        <p:spPr>
          <a:xfrm>
            <a:off x="7704138" y="7272338"/>
            <a:ext cx="2341562" cy="282575"/>
          </a:xfrm>
        </p:spPr>
        <p:txBody>
          <a:bodyPr/>
          <a:lstStyle>
            <a:lvl1pPr>
              <a:defRPr/>
            </a:lvl1pPr>
          </a:lstStyle>
          <a:p>
            <a:fld id="{5FB9DE44-30C9-F04F-9488-4836AF8D126C}" type="slidenum">
              <a:rPr lang="it-IT" altLang="it-IT"/>
              <a:pPr/>
              <a:t>‹n.›</a:t>
            </a:fld>
            <a:endParaRPr lang="it-IT" altLang="it-IT"/>
          </a:p>
        </p:txBody>
      </p:sp>
    </p:spTree>
    <p:extLst>
      <p:ext uri="{BB962C8B-B14F-4D97-AF65-F5344CB8AC3E}">
        <p14:creationId xmlns:p14="http://schemas.microsoft.com/office/powerpoint/2010/main" val="5115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idx="10"/>
          </p:nvPr>
        </p:nvSpPr>
        <p:spPr/>
        <p:txBody>
          <a:bodyPr/>
          <a:lstStyle>
            <a:lvl1pPr>
              <a:defRPr/>
            </a:lvl1pPr>
          </a:lstStyle>
          <a:p>
            <a:fld id="{73D5D60B-2638-C64D-BF13-9603D1D7C6CA}" type="slidenum">
              <a:rPr lang="it-IT" altLang="it-IT"/>
              <a:pPr/>
              <a:t>‹n.›</a:t>
            </a:fld>
            <a:endParaRPr lang="it-IT" altLang="it-IT"/>
          </a:p>
        </p:txBody>
      </p:sp>
    </p:spTree>
    <p:extLst>
      <p:ext uri="{BB962C8B-B14F-4D97-AF65-F5344CB8AC3E}">
        <p14:creationId xmlns:p14="http://schemas.microsoft.com/office/powerpoint/2010/main" val="42298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gli stili del testo dello schema</a:t>
            </a:r>
          </a:p>
        </p:txBody>
      </p:sp>
      <p:sp>
        <p:nvSpPr>
          <p:cNvPr id="4" name="Segnaposto numero diapositiva 3"/>
          <p:cNvSpPr>
            <a:spLocks noGrp="1"/>
          </p:cNvSpPr>
          <p:nvPr>
            <p:ph type="sldNum" idx="10"/>
          </p:nvPr>
        </p:nvSpPr>
        <p:spPr/>
        <p:txBody>
          <a:bodyPr/>
          <a:lstStyle>
            <a:lvl1pPr>
              <a:defRPr/>
            </a:lvl1pPr>
          </a:lstStyle>
          <a:p>
            <a:fld id="{93A667EE-9F81-6443-B8AC-371E935A0120}" type="slidenum">
              <a:rPr lang="it-IT" altLang="it-IT"/>
              <a:pPr/>
              <a:t>‹n.›</a:t>
            </a:fld>
            <a:endParaRPr lang="it-IT" altLang="it-IT"/>
          </a:p>
        </p:txBody>
      </p:sp>
    </p:spTree>
    <p:extLst>
      <p:ext uri="{BB962C8B-B14F-4D97-AF65-F5344CB8AC3E}">
        <p14:creationId xmlns:p14="http://schemas.microsoft.com/office/powerpoint/2010/main" val="87351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503238" y="1768475"/>
            <a:ext cx="4456112" cy="43783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1750" y="1768475"/>
            <a:ext cx="4456113" cy="437832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idx="10"/>
          </p:nvPr>
        </p:nvSpPr>
        <p:spPr/>
        <p:txBody>
          <a:bodyPr/>
          <a:lstStyle>
            <a:lvl1pPr>
              <a:defRPr/>
            </a:lvl1pPr>
          </a:lstStyle>
          <a:p>
            <a:fld id="{CA7F179C-2D3C-AD4F-9E6E-EC0D8CF77B5F}" type="slidenum">
              <a:rPr lang="it-IT" altLang="it-IT"/>
              <a:pPr/>
              <a:t>‹n.›</a:t>
            </a:fld>
            <a:endParaRPr lang="it-IT" altLang="it-IT"/>
          </a:p>
        </p:txBody>
      </p:sp>
    </p:spTree>
    <p:extLst>
      <p:ext uri="{BB962C8B-B14F-4D97-AF65-F5344CB8AC3E}">
        <p14:creationId xmlns:p14="http://schemas.microsoft.com/office/powerpoint/2010/main" val="102157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smtClean="0"/>
              <a:t>Fare clic per modificare stile</a:t>
            </a:r>
            <a:endParaRPr lang="it-IT"/>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idx="10"/>
          </p:nvPr>
        </p:nvSpPr>
        <p:spPr/>
        <p:txBody>
          <a:bodyPr/>
          <a:lstStyle>
            <a:lvl1pPr>
              <a:defRPr/>
            </a:lvl1pPr>
          </a:lstStyle>
          <a:p>
            <a:fld id="{A639994B-2156-F744-B5BB-A60B30A77A26}" type="slidenum">
              <a:rPr lang="it-IT" altLang="it-IT"/>
              <a:pPr/>
              <a:t>‹n.›</a:t>
            </a:fld>
            <a:endParaRPr lang="it-IT" altLang="it-IT"/>
          </a:p>
        </p:txBody>
      </p:sp>
    </p:spTree>
    <p:extLst>
      <p:ext uri="{BB962C8B-B14F-4D97-AF65-F5344CB8AC3E}">
        <p14:creationId xmlns:p14="http://schemas.microsoft.com/office/powerpoint/2010/main" val="41970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numero diapositiva 2"/>
          <p:cNvSpPr>
            <a:spLocks noGrp="1"/>
          </p:cNvSpPr>
          <p:nvPr>
            <p:ph type="sldNum" idx="10"/>
          </p:nvPr>
        </p:nvSpPr>
        <p:spPr/>
        <p:txBody>
          <a:bodyPr/>
          <a:lstStyle>
            <a:lvl1pPr>
              <a:defRPr/>
            </a:lvl1pPr>
          </a:lstStyle>
          <a:p>
            <a:fld id="{4CF9361F-62D4-354D-BA6B-1A3047639AB9}" type="slidenum">
              <a:rPr lang="it-IT" altLang="it-IT"/>
              <a:pPr/>
              <a:t>‹n.›</a:t>
            </a:fld>
            <a:endParaRPr lang="it-IT" altLang="it-IT"/>
          </a:p>
        </p:txBody>
      </p:sp>
    </p:spTree>
    <p:extLst>
      <p:ext uri="{BB962C8B-B14F-4D97-AF65-F5344CB8AC3E}">
        <p14:creationId xmlns:p14="http://schemas.microsoft.com/office/powerpoint/2010/main" val="161583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idx="10"/>
          </p:nvPr>
        </p:nvSpPr>
        <p:spPr/>
        <p:txBody>
          <a:bodyPr/>
          <a:lstStyle>
            <a:lvl1pPr>
              <a:defRPr/>
            </a:lvl1pPr>
          </a:lstStyle>
          <a:p>
            <a:fld id="{66AF8E18-39BE-F64A-A70E-18ADC1C76B45}" type="slidenum">
              <a:rPr lang="it-IT" altLang="it-IT"/>
              <a:pPr/>
              <a:t>‹n.›</a:t>
            </a:fld>
            <a:endParaRPr lang="it-IT" altLang="it-IT"/>
          </a:p>
        </p:txBody>
      </p:sp>
    </p:spTree>
    <p:extLst>
      <p:ext uri="{BB962C8B-B14F-4D97-AF65-F5344CB8AC3E}">
        <p14:creationId xmlns:p14="http://schemas.microsoft.com/office/powerpoint/2010/main" val="33528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numero diapositiva 4"/>
          <p:cNvSpPr>
            <a:spLocks noGrp="1"/>
          </p:cNvSpPr>
          <p:nvPr>
            <p:ph type="sldNum" idx="10"/>
          </p:nvPr>
        </p:nvSpPr>
        <p:spPr/>
        <p:txBody>
          <a:bodyPr/>
          <a:lstStyle>
            <a:lvl1pPr>
              <a:defRPr/>
            </a:lvl1pPr>
          </a:lstStyle>
          <a:p>
            <a:fld id="{7BC5F03A-12E9-3840-B0CF-AFE79DBA8592}" type="slidenum">
              <a:rPr lang="it-IT" altLang="it-IT"/>
              <a:pPr/>
              <a:t>‹n.›</a:t>
            </a:fld>
            <a:endParaRPr lang="it-IT" altLang="it-IT"/>
          </a:p>
        </p:txBody>
      </p:sp>
    </p:spTree>
    <p:extLst>
      <p:ext uri="{BB962C8B-B14F-4D97-AF65-F5344CB8AC3E}">
        <p14:creationId xmlns:p14="http://schemas.microsoft.com/office/powerpoint/2010/main" val="13664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numero diapositiva 4"/>
          <p:cNvSpPr>
            <a:spLocks noGrp="1"/>
          </p:cNvSpPr>
          <p:nvPr>
            <p:ph type="sldNum" idx="10"/>
          </p:nvPr>
        </p:nvSpPr>
        <p:spPr/>
        <p:txBody>
          <a:bodyPr/>
          <a:lstStyle>
            <a:lvl1pPr>
              <a:defRPr/>
            </a:lvl1pPr>
          </a:lstStyle>
          <a:p>
            <a:fld id="{CE3FC134-E085-5A4C-AC56-3DF1A90DF505}" type="slidenum">
              <a:rPr lang="it-IT" altLang="it-IT"/>
              <a:pPr/>
              <a:t>‹n.›</a:t>
            </a:fld>
            <a:endParaRPr lang="it-IT" altLang="it-IT"/>
          </a:p>
        </p:txBody>
      </p:sp>
    </p:spTree>
    <p:extLst>
      <p:ext uri="{BB962C8B-B14F-4D97-AF65-F5344CB8AC3E}">
        <p14:creationId xmlns:p14="http://schemas.microsoft.com/office/powerpoint/2010/main" val="928244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4625" cy="125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503238" y="1768475"/>
            <a:ext cx="9064625" cy="4378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44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sldNum"/>
          </p:nvPr>
        </p:nvSpPr>
        <p:spPr bwMode="auto">
          <a:xfrm>
            <a:off x="7704138" y="7272338"/>
            <a:ext cx="23415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mn-cs"/>
              </a:defRPr>
            </a:lvl1pPr>
          </a:lstStyle>
          <a:p>
            <a:fld id="{90FAD845-BADE-6E45-B628-4AD938538A5E}" type="slidenum">
              <a:rPr lang="it-IT" altLang="it-IT"/>
              <a:pPr/>
              <a:t>‹n.›</a:t>
            </a:fld>
            <a:endParaRPr lang="it-IT" altLang="it-IT"/>
          </a:p>
        </p:txBody>
      </p:sp>
      <p:sp>
        <p:nvSpPr>
          <p:cNvPr id="1028" name="Rectangle 4"/>
          <p:cNvSpPr>
            <a:spLocks noChangeArrowheads="1"/>
          </p:cNvSpPr>
          <p:nvPr/>
        </p:nvSpPr>
        <p:spPr bwMode="auto">
          <a:xfrm>
            <a:off x="0" y="0"/>
            <a:ext cx="8280400" cy="576263"/>
          </a:xfrm>
          <a:prstGeom prst="rect">
            <a:avLst/>
          </a:prstGeom>
          <a:solidFill>
            <a:srgbClr val="FF0000"/>
          </a:solidFill>
          <a:ln w="9360" cap="flat">
            <a:solidFill>
              <a:srgbClr val="3465A4"/>
            </a:solidFill>
            <a:round/>
            <a:headEnd/>
            <a:tailEnd/>
          </a:ln>
          <a:effectLst>
            <a:outerShdw blurRad="63500" dist="18000" dir="5400000" algn="ctr" rotWithShape="0">
              <a:srgbClr val="4C4C4C"/>
            </a:outerShdw>
          </a:effectLst>
        </p:spPr>
        <p:txBody>
          <a:bodyPr wrap="none" anchor="ctr"/>
          <a:lstStyle/>
          <a:p>
            <a:endParaRPr lang="it-IT"/>
          </a:p>
        </p:txBody>
      </p:sp>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l="-5524" t="-11693" r="-5524" b="-11693"/>
          <a:stretch>
            <a:fillRect/>
          </a:stretch>
        </p:blipFill>
        <p:spPr bwMode="auto">
          <a:xfrm>
            <a:off x="8280400" y="11113"/>
            <a:ext cx="1828800" cy="925512"/>
          </a:xfrm>
          <a:prstGeom prst="rect">
            <a:avLst/>
          </a:prstGeom>
          <a:noFill/>
          <a:ln>
            <a:noFill/>
          </a:ln>
          <a:effectLst/>
          <a:extLst>
            <a:ext uri="{909E8E84-426E-40dd-AFC4-6F175D3DCCD1}">
              <a14:hiddenFill xmlns:a14="http://schemas.microsoft.com/office/drawing/2010/main">
                <a:blipFill dpi="0" rotWithShape="0">
                  <a:blip/>
                  <a:srcRect l="-5524" t="-11693" r="-5524" b="-1169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30" name="Line 6"/>
          <p:cNvSpPr>
            <a:spLocks noChangeShapeType="1"/>
          </p:cNvSpPr>
          <p:nvPr/>
        </p:nvSpPr>
        <p:spPr bwMode="auto">
          <a:xfrm>
            <a:off x="0" y="1190625"/>
            <a:ext cx="9288463" cy="1588"/>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1031" name="Text Box 7"/>
          <p:cNvSpPr txBox="1">
            <a:spLocks noChangeArrowheads="1"/>
          </p:cNvSpPr>
          <p:nvPr/>
        </p:nvSpPr>
        <p:spPr bwMode="auto">
          <a:xfrm>
            <a:off x="0" y="7199313"/>
            <a:ext cx="10080625" cy="365125"/>
          </a:xfrm>
          <a:prstGeom prst="rect">
            <a:avLst/>
          </a:prstGeom>
          <a:solidFill>
            <a:srgbClr val="FF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Calibri" charset="0"/>
                <a:ea typeface="Microsoft YaHei" charset="-122"/>
                <a:cs typeface="Microsoft YaHei" charset="-122"/>
              </a:defRPr>
            </a:lvl9pPr>
          </a:lstStyle>
          <a:p>
            <a:pPr>
              <a:buClrTx/>
              <a:buFontTx/>
              <a:buNone/>
            </a:pPr>
            <a:r>
              <a:rPr lang="it-IT" altLang="it-IT">
                <a:solidFill>
                  <a:srgbClr val="FFFFFF"/>
                </a:solidFill>
              </a:rPr>
              <a:t>IRES Emilia-Romagna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122"/>
        </a:defRPr>
      </a:lvl9pPr>
    </p:titleStyle>
    <p:bodyStyle>
      <a:lvl1pPr marL="342900" indent="-342900" algn="l" defTabSz="449263" rtl="0" fontAlgn="base" hangingPunct="0">
        <a:lnSpc>
          <a:spcPct val="93000"/>
        </a:lnSpc>
        <a:spcBef>
          <a:spcPts val="1425"/>
        </a:spcBef>
        <a:spcAft>
          <a:spcPct val="0"/>
        </a:spcAft>
        <a:buClr>
          <a:srgbClr val="000000"/>
        </a:buClr>
        <a:buSzPct val="100000"/>
        <a:buFont typeface="Times New Roman" charset="0"/>
        <a:defRPr sz="3200" kern="1200">
          <a:solidFill>
            <a:srgbClr val="000000"/>
          </a:solidFill>
          <a:latin typeface="+mn-lt"/>
          <a:ea typeface="+mn-ea"/>
          <a:cs typeface="+mn-cs"/>
        </a:defRPr>
      </a:lvl1pPr>
      <a:lvl2pPr marL="742950" indent="-285750" algn="l" defTabSz="449263" rtl="0" fontAlgn="base" hangingPunct="0">
        <a:lnSpc>
          <a:spcPct val="93000"/>
        </a:lnSpc>
        <a:spcBef>
          <a:spcPts val="1138"/>
        </a:spcBef>
        <a:spcAft>
          <a:spcPct val="0"/>
        </a:spcAft>
        <a:buClr>
          <a:srgbClr val="000000"/>
        </a:buClr>
        <a:buSzPct val="100000"/>
        <a:buFont typeface="Times New Roman" charset="0"/>
        <a:defRPr sz="2800" kern="1200">
          <a:solidFill>
            <a:srgbClr val="000000"/>
          </a:solidFill>
          <a:latin typeface="+mn-lt"/>
          <a:ea typeface="+mn-ea"/>
          <a:cs typeface="+mn-cs"/>
        </a:defRPr>
      </a:lvl2pPr>
      <a:lvl3pPr marL="1143000" indent="-228600" algn="l" defTabSz="449263" rtl="0" fontAlgn="base" hangingPunct="0">
        <a:lnSpc>
          <a:spcPct val="93000"/>
        </a:lnSpc>
        <a:spcBef>
          <a:spcPts val="850"/>
        </a:spcBef>
        <a:spcAft>
          <a:spcPct val="0"/>
        </a:spcAft>
        <a:buClr>
          <a:srgbClr val="000000"/>
        </a:buClr>
        <a:buSzPct val="100000"/>
        <a:buFont typeface="Times New Roman" charset="0"/>
        <a:defRPr sz="2400" kern="1200">
          <a:solidFill>
            <a:srgbClr val="000000"/>
          </a:solidFill>
          <a:latin typeface="+mn-lt"/>
          <a:ea typeface="+mn-ea"/>
          <a:cs typeface="+mn-cs"/>
        </a:defRPr>
      </a:lvl3pPr>
      <a:lvl4pPr marL="1600200" indent="-228600" algn="l" defTabSz="449263" rtl="0" fontAlgn="base" hangingPunct="0">
        <a:lnSpc>
          <a:spcPct val="93000"/>
        </a:lnSpc>
        <a:spcBef>
          <a:spcPts val="575"/>
        </a:spcBef>
        <a:spcAft>
          <a:spcPct val="0"/>
        </a:spcAft>
        <a:buClr>
          <a:srgbClr val="000000"/>
        </a:buClr>
        <a:buSzPct val="100000"/>
        <a:buFont typeface="Times New Roman" charset="0"/>
        <a:defRPr sz="2000" kern="1200">
          <a:solidFill>
            <a:srgbClr val="000000"/>
          </a:solidFill>
          <a:latin typeface="+mn-lt"/>
          <a:ea typeface="+mn-ea"/>
          <a:cs typeface="+mn-cs"/>
        </a:defRPr>
      </a:lvl4pPr>
      <a:lvl5pPr marL="2057400" indent="-228600" algn="l" defTabSz="449263" rtl="0" fontAlgn="base" hangingPunct="0">
        <a:lnSpc>
          <a:spcPct val="93000"/>
        </a:lnSpc>
        <a:spcBef>
          <a:spcPts val="288"/>
        </a:spcBef>
        <a:spcAft>
          <a:spcPct val="0"/>
        </a:spcAft>
        <a:buClr>
          <a:srgbClr val="000000"/>
        </a:buClr>
        <a:buSzPct val="100000"/>
        <a:buFont typeface="Times New Roman"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550863" y="1230313"/>
            <a:ext cx="8001000" cy="1587"/>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4" name="Line 2"/>
          <p:cNvSpPr>
            <a:spLocks noChangeShapeType="1"/>
          </p:cNvSpPr>
          <p:nvPr/>
        </p:nvSpPr>
        <p:spPr bwMode="auto">
          <a:xfrm>
            <a:off x="2560638" y="533400"/>
            <a:ext cx="1587" cy="3505200"/>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5" name="Line 3"/>
          <p:cNvSpPr>
            <a:spLocks noChangeShapeType="1"/>
          </p:cNvSpPr>
          <p:nvPr/>
        </p:nvSpPr>
        <p:spPr bwMode="auto">
          <a:xfrm>
            <a:off x="703263" y="1374775"/>
            <a:ext cx="8001000" cy="1588"/>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6" name="Line 4"/>
          <p:cNvSpPr>
            <a:spLocks noChangeShapeType="1"/>
          </p:cNvSpPr>
          <p:nvPr/>
        </p:nvSpPr>
        <p:spPr bwMode="auto">
          <a:xfrm>
            <a:off x="2867025" y="401638"/>
            <a:ext cx="1588" cy="5876925"/>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7" name="Line 5"/>
          <p:cNvSpPr>
            <a:spLocks noChangeShapeType="1"/>
          </p:cNvSpPr>
          <p:nvPr/>
        </p:nvSpPr>
        <p:spPr bwMode="auto">
          <a:xfrm>
            <a:off x="2714625" y="685800"/>
            <a:ext cx="1588" cy="3505200"/>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8" name="Rectangle 6"/>
          <p:cNvSpPr>
            <a:spLocks noChangeArrowheads="1"/>
          </p:cNvSpPr>
          <p:nvPr/>
        </p:nvSpPr>
        <p:spPr bwMode="auto">
          <a:xfrm>
            <a:off x="3600450" y="1743075"/>
            <a:ext cx="5472113" cy="2033506"/>
          </a:xfrm>
          <a:prstGeom prst="rect">
            <a:avLst/>
          </a:prstGeom>
          <a:solidFill>
            <a:srgbClr val="FF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9pPr>
          </a:lstStyle>
          <a:p>
            <a:pPr algn="ctr" hangingPunct="1">
              <a:lnSpc>
                <a:spcPct val="100000"/>
              </a:lnSpc>
              <a:buClrTx/>
              <a:buFontTx/>
              <a:buNone/>
            </a:pPr>
            <a:r>
              <a:rPr lang="it-IT" sz="3600" b="1" dirty="0" smtClean="0">
                <a:solidFill>
                  <a:schemeClr val="bg1"/>
                </a:solidFill>
              </a:rPr>
              <a:t>Voucher:</a:t>
            </a:r>
            <a:br>
              <a:rPr lang="it-IT" sz="3600" b="1" dirty="0" smtClean="0">
                <a:solidFill>
                  <a:schemeClr val="bg1"/>
                </a:solidFill>
              </a:rPr>
            </a:br>
            <a:r>
              <a:rPr lang="it-IT" sz="3600" b="1" dirty="0" smtClean="0">
                <a:solidFill>
                  <a:schemeClr val="bg1"/>
                </a:solidFill>
              </a:rPr>
              <a:t>il lavoro accessorio in Italia e in Emilia-Romagna</a:t>
            </a:r>
          </a:p>
          <a:p>
            <a:pPr algn="ctr" hangingPunct="1">
              <a:lnSpc>
                <a:spcPct val="100000"/>
              </a:lnSpc>
              <a:buClrTx/>
              <a:buFontTx/>
              <a:buNone/>
            </a:pPr>
            <a:r>
              <a:rPr lang="it-IT" b="1" dirty="0" smtClean="0">
                <a:solidFill>
                  <a:schemeClr val="tx1"/>
                </a:solidFill>
              </a:rPr>
              <a:t>a cura di Gianluca De Angelis e Marco Marrone</a:t>
            </a:r>
            <a:endParaRPr lang="it-IT" altLang="it-IT" b="1" dirty="0">
              <a:solidFill>
                <a:schemeClr val="tx1"/>
              </a:solidFill>
              <a:effectLst>
                <a:outerShdw blurRad="38100" dist="38100" dir="2700000" algn="tl">
                  <a:srgbClr val="000000"/>
                </a:outerShdw>
              </a:effectLst>
            </a:endParaRPr>
          </a:p>
        </p:txBody>
      </p:sp>
      <p:sp>
        <p:nvSpPr>
          <p:cNvPr id="3079" name="Text Box 7"/>
          <p:cNvSpPr txBox="1">
            <a:spLocks noChangeArrowheads="1"/>
          </p:cNvSpPr>
          <p:nvPr/>
        </p:nvSpPr>
        <p:spPr bwMode="auto">
          <a:xfrm>
            <a:off x="190500" y="3684588"/>
            <a:ext cx="2236788" cy="904875"/>
          </a:xfrm>
          <a:prstGeom prst="rect">
            <a:avLst/>
          </a:prstGeom>
          <a:solidFill>
            <a:srgbClr val="FF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9pPr>
          </a:lstStyle>
          <a:p>
            <a:pPr algn="ctr">
              <a:lnSpc>
                <a:spcPct val="100000"/>
              </a:lnSpc>
              <a:buClrTx/>
              <a:buSzPct val="45000"/>
              <a:buFontTx/>
              <a:buNone/>
            </a:pPr>
            <a:r>
              <a:rPr lang="it-IT" altLang="it-IT" sz="2600" b="1">
                <a:solidFill>
                  <a:srgbClr val="FFFFFF"/>
                </a:solidFill>
                <a:effectLst>
                  <a:outerShdw blurRad="38100" dist="38100" dir="2700000" algn="tl">
                    <a:srgbClr val="000000"/>
                  </a:outerShdw>
                </a:effectLst>
              </a:rPr>
              <a:t>Bologna</a:t>
            </a:r>
          </a:p>
          <a:p>
            <a:pPr algn="ctr">
              <a:lnSpc>
                <a:spcPct val="100000"/>
              </a:lnSpc>
              <a:buClrTx/>
              <a:buSzPct val="45000"/>
              <a:buFontTx/>
              <a:buNone/>
            </a:pPr>
            <a:r>
              <a:rPr lang="it-IT" altLang="it-IT" sz="2600" b="1">
                <a:solidFill>
                  <a:srgbClr val="FFFFFF"/>
                </a:solidFill>
                <a:effectLst>
                  <a:outerShdw blurRad="38100" dist="38100" dir="2700000" algn="tl">
                    <a:srgbClr val="000000"/>
                  </a:outerShdw>
                </a:effectLst>
              </a:rPr>
              <a:t>7 luglio 2016</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68" y="395461"/>
            <a:ext cx="9064625" cy="1111697"/>
          </a:xfrm>
        </p:spPr>
        <p:txBody>
          <a:bodyPr/>
          <a:lstStyle/>
          <a:p>
            <a:pPr algn="l"/>
            <a:r>
              <a:rPr lang="it-IT" sz="4000" b="1" dirty="0">
                <a:solidFill>
                  <a:srgbClr val="C00000"/>
                </a:solidFill>
              </a:rPr>
              <a:t>d</a:t>
            </a:r>
            <a:r>
              <a:rPr lang="it-IT" sz="4000" b="1" dirty="0" smtClean="0">
                <a:solidFill>
                  <a:srgbClr val="C00000"/>
                </a:solidFill>
              </a:rPr>
              <a:t>al punto di vista dell’inclusione</a:t>
            </a:r>
            <a:endParaRPr lang="it-IT" sz="4000" b="1" dirty="0">
              <a:solidFill>
                <a:srgbClr val="C00000"/>
              </a:solidFill>
            </a:endParaRPr>
          </a:p>
        </p:txBody>
      </p:sp>
      <p:sp>
        <p:nvSpPr>
          <p:cNvPr id="5" name="CasellaDiTesto 4"/>
          <p:cNvSpPr txBox="1"/>
          <p:nvPr/>
        </p:nvSpPr>
        <p:spPr>
          <a:xfrm>
            <a:off x="1223887" y="2446836"/>
            <a:ext cx="7776865" cy="2671655"/>
          </a:xfrm>
          <a:prstGeom prst="rect">
            <a:avLst/>
          </a:prstGeom>
          <a:noFill/>
        </p:spPr>
        <p:txBody>
          <a:bodyPr wrap="square" rtlCol="0">
            <a:spAutoFit/>
          </a:bodyPr>
          <a:lstStyle/>
          <a:p>
            <a:r>
              <a:rPr lang="it-IT" b="1" dirty="0">
                <a:solidFill>
                  <a:schemeClr val="tx1"/>
                </a:solidFill>
              </a:rPr>
              <a:t>Rist_F_1</a:t>
            </a:r>
            <a:r>
              <a:rPr lang="it-IT" dirty="0">
                <a:solidFill>
                  <a:schemeClr val="tx1"/>
                </a:solidFill>
              </a:rPr>
              <a:t>: Nessuna differenza, è per questo che non sapevo se sarei stata utile per l’intervista, perché sì, sono passata dal contratto a chiamata al voucher, ma per me, lavoratrice, è stata percepita come la stessa cosa. Cioè, è uguale se mi pagavano cash o se mi facevano firmare il foglio o il voucher. </a:t>
            </a:r>
          </a:p>
          <a:p>
            <a:r>
              <a:rPr lang="it-IT" b="1" dirty="0" err="1">
                <a:solidFill>
                  <a:schemeClr val="tx1"/>
                </a:solidFill>
              </a:rPr>
              <a:t>Ires</a:t>
            </a:r>
            <a:r>
              <a:rPr lang="it-IT" dirty="0">
                <a:solidFill>
                  <a:schemeClr val="tx1"/>
                </a:solidFill>
              </a:rPr>
              <a:t>: Anche perché dicevi che quando lavoravi a chiamata o firmavi per 2 giornate su 8 realmente lavorate</a:t>
            </a:r>
          </a:p>
          <a:p>
            <a:r>
              <a:rPr lang="it-IT" b="1" dirty="0">
                <a:solidFill>
                  <a:schemeClr val="tx1"/>
                </a:solidFill>
              </a:rPr>
              <a:t>Rist_F_1</a:t>
            </a:r>
            <a:r>
              <a:rPr lang="it-IT" dirty="0">
                <a:solidFill>
                  <a:schemeClr val="tx1"/>
                </a:solidFill>
              </a:rPr>
              <a:t>: anche meno. Però almeno lì si pagava tutto uguale. Non è che le ore in nero venivano pagate meno. Questa cosa mi è successa solo qua. Anche nella pizzeria in cui ero </a:t>
            </a:r>
            <a:r>
              <a:rPr lang="it-IT" dirty="0" err="1">
                <a:solidFill>
                  <a:schemeClr val="tx1"/>
                </a:solidFill>
              </a:rPr>
              <a:t>voucherizzata</a:t>
            </a:r>
            <a:r>
              <a:rPr lang="it-IT" dirty="0">
                <a:solidFill>
                  <a:schemeClr val="tx1"/>
                </a:solidFill>
              </a:rPr>
              <a:t>, che si trattasse di voucher o no, quello era il compenso, non cambiava. [Rist_F_1]</a:t>
            </a:r>
          </a:p>
        </p:txBody>
      </p:sp>
      <p:sp>
        <p:nvSpPr>
          <p:cNvPr id="7" name="CasellaDiTesto 6"/>
          <p:cNvSpPr txBox="1"/>
          <p:nvPr/>
        </p:nvSpPr>
        <p:spPr>
          <a:xfrm>
            <a:off x="3915474" y="5495566"/>
            <a:ext cx="6921298" cy="353174"/>
          </a:xfrm>
          <a:prstGeom prst="rect">
            <a:avLst/>
          </a:prstGeom>
          <a:noFill/>
        </p:spPr>
        <p:txBody>
          <a:bodyPr wrap="none" rtlCol="0">
            <a:spAutoFit/>
          </a:bodyPr>
          <a:lstStyle/>
          <a:p>
            <a:r>
              <a:rPr lang="it-IT" dirty="0" smtClean="0"/>
              <a:t>Se hai uno stipendio in più, in voucher è meglio, in nero è meglio uguale</a:t>
            </a:r>
            <a:endParaRPr lang="it-IT" dirty="0"/>
          </a:p>
        </p:txBody>
      </p:sp>
      <p:sp>
        <p:nvSpPr>
          <p:cNvPr id="6" name="Titolo 1"/>
          <p:cNvSpPr txBox="1">
            <a:spLocks/>
          </p:cNvSpPr>
          <p:nvPr/>
        </p:nvSpPr>
        <p:spPr bwMode="auto">
          <a:xfrm>
            <a:off x="863848" y="1259557"/>
            <a:ext cx="9064625" cy="8956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Microsoft YaHei" charset="0"/>
              </a:defRPr>
            </a:lvl9pPr>
          </a:lstStyle>
          <a:p>
            <a:pPr algn="l"/>
            <a:r>
              <a:rPr lang="it-IT" sz="3600" dirty="0">
                <a:solidFill>
                  <a:srgbClr val="550000"/>
                </a:solidFill>
              </a:rPr>
              <a:t>i</a:t>
            </a:r>
            <a:r>
              <a:rPr lang="it-IT" sz="3600" dirty="0" smtClean="0">
                <a:solidFill>
                  <a:srgbClr val="550000"/>
                </a:solidFill>
              </a:rPr>
              <a:t>l voucher non ha prodotto risultati tangibili</a:t>
            </a:r>
            <a:endParaRPr lang="it-IT" sz="3600" dirty="0">
              <a:solidFill>
                <a:srgbClr val="550000"/>
              </a:solidFill>
            </a:endParaRPr>
          </a:p>
        </p:txBody>
      </p:sp>
    </p:spTree>
    <p:extLst>
      <p:ext uri="{BB962C8B-B14F-4D97-AF65-F5344CB8AC3E}">
        <p14:creationId xmlns:p14="http://schemas.microsoft.com/office/powerpoint/2010/main" val="15820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68" y="291876"/>
            <a:ext cx="9064625" cy="1255713"/>
          </a:xfrm>
        </p:spPr>
        <p:txBody>
          <a:bodyPr/>
          <a:lstStyle/>
          <a:p>
            <a:pPr algn="l"/>
            <a:r>
              <a:rPr lang="it-IT" sz="4000" b="1" dirty="0">
                <a:solidFill>
                  <a:srgbClr val="C00000"/>
                </a:solidFill>
              </a:rPr>
              <a:t>d</a:t>
            </a:r>
            <a:r>
              <a:rPr lang="it-IT" sz="4000" b="1" dirty="0" smtClean="0">
                <a:solidFill>
                  <a:srgbClr val="C00000"/>
                </a:solidFill>
              </a:rPr>
              <a:t>al punto di vista della contabilità</a:t>
            </a:r>
            <a:endParaRPr lang="it-IT" sz="4000" b="1" dirty="0">
              <a:solidFill>
                <a:srgbClr val="C00000"/>
              </a:solidFill>
            </a:endParaRPr>
          </a:p>
        </p:txBody>
      </p:sp>
      <p:sp>
        <p:nvSpPr>
          <p:cNvPr id="3" name="Segnaposto contenuto 2"/>
          <p:cNvSpPr>
            <a:spLocks noGrp="1"/>
          </p:cNvSpPr>
          <p:nvPr>
            <p:ph idx="1"/>
          </p:nvPr>
        </p:nvSpPr>
        <p:spPr>
          <a:xfrm>
            <a:off x="503238" y="1835621"/>
            <a:ext cx="9064625" cy="4311179"/>
          </a:xfrm>
        </p:spPr>
        <p:txBody>
          <a:bodyPr>
            <a:normAutofit fontScale="92500" lnSpcReduction="20000"/>
          </a:bodyPr>
          <a:lstStyle/>
          <a:p>
            <a:pPr marL="0" indent="0">
              <a:buNone/>
            </a:pPr>
            <a:r>
              <a:rPr lang="it-IT" sz="2200" dirty="0"/>
              <a:t>C'è qualcuno che ha un contratto, soprattutto quelli che lavorano tutti i giorni, quelli che, diciamo, lo fanno di mestiere. Loro hanno un contratto, tutti però hanno un contratto con meno ore effettive rispetto a quelle che fanno. Cioè, se fai trenta ore settimanali, te ne dichiarano quindici o venti. Il resto lo pagano in nero. Tutti quindi hanno una parte di nero, sia i </a:t>
            </a:r>
            <a:r>
              <a:rPr lang="it-IT" sz="2200" dirty="0" err="1"/>
              <a:t>voucherizzati</a:t>
            </a:r>
            <a:r>
              <a:rPr lang="it-IT" sz="2200" dirty="0"/>
              <a:t> che gli </a:t>
            </a:r>
            <a:r>
              <a:rPr lang="it-IT" sz="2200" dirty="0" smtClean="0"/>
              <a:t>altri. Ovviamente </a:t>
            </a:r>
            <a:r>
              <a:rPr lang="it-IT" sz="2200" dirty="0"/>
              <a:t>noi di più, perché... considera, possiamo anche contarli se vuoi. Ovviamente chi ha un contratto ha un minimo di ore certe. Quelle in nero no. I </a:t>
            </a:r>
            <a:r>
              <a:rPr lang="it-IT" sz="2200" dirty="0" err="1"/>
              <a:t>voucherizzati</a:t>
            </a:r>
            <a:r>
              <a:rPr lang="it-IT" sz="2200" dirty="0"/>
              <a:t>, quindi non hanno nemmeno quello. [Rist_F_1</a:t>
            </a:r>
            <a:r>
              <a:rPr lang="it-IT" sz="2200" dirty="0" smtClean="0"/>
              <a:t>]</a:t>
            </a:r>
            <a:r>
              <a:rPr lang="it-IT" sz="2200" dirty="0"/>
              <a:t> </a:t>
            </a:r>
          </a:p>
          <a:p>
            <a:pPr marL="0" indent="0">
              <a:buNone/>
            </a:pPr>
            <a:endParaRPr lang="it-IT" sz="2200" dirty="0" smtClean="0"/>
          </a:p>
          <a:p>
            <a:pPr marL="0" indent="0">
              <a:buNone/>
            </a:pPr>
            <a:r>
              <a:rPr lang="it-IT" sz="2200" dirty="0" smtClean="0"/>
              <a:t>Mi </a:t>
            </a:r>
            <a:r>
              <a:rPr lang="it-IT" sz="2200" dirty="0"/>
              <a:t>avevano detto di andare con delle scarpe robuste, almeno da trekking. Quando sono arrivato in questo posto sperduto il magazzino era del tutto anonimo. Ho parlato con un tizio che mi ha spiegato che cosa avrei dovuto </a:t>
            </a:r>
            <a:r>
              <a:rPr lang="it-IT" sz="2200" dirty="0" smtClean="0"/>
              <a:t>fare. Neanche </a:t>
            </a:r>
            <a:r>
              <a:rPr lang="it-IT" sz="2200" dirty="0"/>
              <a:t>abbiamo parlato del pagamento ché tanto è la prassi: più o meno 8 euro l’ora per una giornata di 6 ore circa. Una parte era a voucher, ma il grosso no diciamo due su cinque. Comunque io non so neppure se quello con cui ho parlato era dell’impresa o se era una specie di intermediario. [Serv_M_4] </a:t>
            </a:r>
          </a:p>
          <a:p>
            <a:pPr marL="0" indent="0">
              <a:buNone/>
            </a:pPr>
            <a:endParaRPr lang="it-IT" dirty="0"/>
          </a:p>
        </p:txBody>
      </p:sp>
    </p:spTree>
    <p:extLst>
      <p:ext uri="{BB962C8B-B14F-4D97-AF65-F5344CB8AC3E}">
        <p14:creationId xmlns:p14="http://schemas.microsoft.com/office/powerpoint/2010/main" val="2912337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511920" y="3646725"/>
            <a:ext cx="3620725" cy="610783"/>
          </a:xfrm>
          <a:prstGeom prst="rect">
            <a:avLst/>
          </a:prstGeom>
        </p:spPr>
        <p:txBody>
          <a:bodyPr wrap="square">
            <a:spAutoFit/>
          </a:bodyPr>
          <a:lstStyle/>
          <a:p>
            <a:endParaRPr lang="it-IT" dirty="0"/>
          </a:p>
          <a:p>
            <a:endParaRPr lang="it-IT" dirty="0"/>
          </a:p>
        </p:txBody>
      </p:sp>
      <p:pic>
        <p:nvPicPr>
          <p:cNvPr id="5" name="Immagine 4" descr="Voucher 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1" y="1190234"/>
            <a:ext cx="8640959" cy="5834756"/>
          </a:xfrm>
          <a:prstGeom prst="rect">
            <a:avLst/>
          </a:prstGeom>
        </p:spPr>
      </p:pic>
    </p:spTree>
    <p:extLst>
      <p:ext uri="{BB962C8B-B14F-4D97-AF65-F5344CB8AC3E}">
        <p14:creationId xmlns:p14="http://schemas.microsoft.com/office/powerpoint/2010/main" val="10164847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a a mano libera 4"/>
          <p:cNvSpPr/>
          <p:nvPr/>
        </p:nvSpPr>
        <p:spPr>
          <a:xfrm>
            <a:off x="693043" y="3387204"/>
            <a:ext cx="2961095" cy="2046962"/>
          </a:xfrm>
          <a:custGeom>
            <a:avLst/>
            <a:gdLst>
              <a:gd name="connsiteX0" fmla="*/ 0 w 2961095"/>
              <a:gd name="connsiteY0" fmla="*/ 204696 h 2046962"/>
              <a:gd name="connsiteX1" fmla="*/ 204696 w 2961095"/>
              <a:gd name="connsiteY1" fmla="*/ 0 h 2046962"/>
              <a:gd name="connsiteX2" fmla="*/ 2756399 w 2961095"/>
              <a:gd name="connsiteY2" fmla="*/ 0 h 2046962"/>
              <a:gd name="connsiteX3" fmla="*/ 2961095 w 2961095"/>
              <a:gd name="connsiteY3" fmla="*/ 204696 h 2046962"/>
              <a:gd name="connsiteX4" fmla="*/ 2961095 w 2961095"/>
              <a:gd name="connsiteY4" fmla="*/ 1842266 h 2046962"/>
              <a:gd name="connsiteX5" fmla="*/ 2756399 w 2961095"/>
              <a:gd name="connsiteY5" fmla="*/ 2046962 h 2046962"/>
              <a:gd name="connsiteX6" fmla="*/ 204696 w 2961095"/>
              <a:gd name="connsiteY6" fmla="*/ 2046962 h 2046962"/>
              <a:gd name="connsiteX7" fmla="*/ 0 w 2961095"/>
              <a:gd name="connsiteY7" fmla="*/ 1842266 h 2046962"/>
              <a:gd name="connsiteX8" fmla="*/ 0 w 2961095"/>
              <a:gd name="connsiteY8" fmla="*/ 204696 h 20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1095" h="2046962">
                <a:moveTo>
                  <a:pt x="0" y="204696"/>
                </a:moveTo>
                <a:cubicBezTo>
                  <a:pt x="0" y="91646"/>
                  <a:pt x="91646" y="0"/>
                  <a:pt x="204696" y="0"/>
                </a:cubicBezTo>
                <a:lnTo>
                  <a:pt x="2756399" y="0"/>
                </a:lnTo>
                <a:cubicBezTo>
                  <a:pt x="2869449" y="0"/>
                  <a:pt x="2961095" y="91646"/>
                  <a:pt x="2961095" y="204696"/>
                </a:cubicBezTo>
                <a:lnTo>
                  <a:pt x="2961095" y="1842266"/>
                </a:lnTo>
                <a:cubicBezTo>
                  <a:pt x="2961095" y="1955316"/>
                  <a:pt x="2869449" y="2046962"/>
                  <a:pt x="2756399" y="2046962"/>
                </a:cubicBezTo>
                <a:lnTo>
                  <a:pt x="204696" y="2046962"/>
                </a:lnTo>
                <a:cubicBezTo>
                  <a:pt x="91646" y="2046962"/>
                  <a:pt x="0" y="1955316"/>
                  <a:pt x="0" y="1842266"/>
                </a:cubicBezTo>
                <a:lnTo>
                  <a:pt x="0" y="204696"/>
                </a:lnTo>
                <a:close/>
              </a:path>
            </a:pathLst>
          </a:custGeom>
          <a:noFill/>
          <a:ln w="28575" cmpd="sng">
            <a:solidFill>
              <a:srgbClr val="550000"/>
            </a:solidFill>
          </a:ln>
        </p:spPr>
        <p:style>
          <a:lnRef idx="2">
            <a:schemeClr val="accent4"/>
          </a:lnRef>
          <a:fillRef idx="1">
            <a:schemeClr val="lt1"/>
          </a:fillRef>
          <a:effectRef idx="0">
            <a:schemeClr val="accent4"/>
          </a:effectRef>
          <a:fontRef idx="minor">
            <a:schemeClr val="dk1"/>
          </a:fontRef>
        </p:style>
        <p:txBody>
          <a:bodyPr spcFirstLastPara="0" vert="horz" wrap="square" lIns="72653" tIns="72653" rIns="72653" bIns="72653" numCol="1" spcCol="1270" anchor="ctr" anchorCtr="0">
            <a:noAutofit/>
          </a:bodyPr>
          <a:lstStyle/>
          <a:p>
            <a:pPr lvl="0" algn="ctr" defTabSz="889000">
              <a:lnSpc>
                <a:spcPct val="90000"/>
              </a:lnSpc>
              <a:spcBef>
                <a:spcPct val="0"/>
              </a:spcBef>
              <a:spcAft>
                <a:spcPct val="35000"/>
              </a:spcAft>
            </a:pPr>
            <a:r>
              <a:rPr lang="it-IT" sz="2000" kern="1200" dirty="0" smtClean="0">
                <a:ln w="3175" cmpd="sng">
                  <a:noFill/>
                </a:ln>
                <a:solidFill>
                  <a:srgbClr val="800000"/>
                </a:solidFill>
              </a:rPr>
              <a:t>Quale emersione?</a:t>
            </a:r>
            <a:endParaRPr lang="it-IT" sz="2000" kern="1200" dirty="0">
              <a:ln w="3175" cmpd="sng">
                <a:noFill/>
              </a:ln>
              <a:solidFill>
                <a:srgbClr val="800000"/>
              </a:solidFill>
            </a:endParaRPr>
          </a:p>
        </p:txBody>
      </p:sp>
      <p:sp>
        <p:nvSpPr>
          <p:cNvPr id="6" name="Figura a mano libera 5"/>
          <p:cNvSpPr/>
          <p:nvPr/>
        </p:nvSpPr>
        <p:spPr>
          <a:xfrm rot="19458567">
            <a:off x="3464677" y="3783776"/>
            <a:ext cx="2017464" cy="76816"/>
          </a:xfrm>
          <a:custGeom>
            <a:avLst/>
            <a:gdLst>
              <a:gd name="connsiteX0" fmla="*/ 0 w 2017464"/>
              <a:gd name="connsiteY0" fmla="*/ 38408 h 76816"/>
              <a:gd name="connsiteX1" fmla="*/ 2017464 w 2017464"/>
              <a:gd name="connsiteY1" fmla="*/ 38408 h 76816"/>
            </a:gdLst>
            <a:ahLst/>
            <a:cxnLst>
              <a:cxn ang="0">
                <a:pos x="connsiteX0" y="connsiteY0"/>
              </a:cxn>
              <a:cxn ang="0">
                <a:pos x="connsiteX1" y="connsiteY1"/>
              </a:cxn>
            </a:cxnLst>
            <a:rect l="l" t="t" r="r" b="b"/>
            <a:pathLst>
              <a:path w="2017464" h="76816">
                <a:moveTo>
                  <a:pt x="0" y="38408"/>
                </a:moveTo>
                <a:lnTo>
                  <a:pt x="2017464" y="38408"/>
                </a:lnTo>
              </a:path>
            </a:pathLst>
          </a:custGeom>
          <a:ln w="28575" cmpd="sng">
            <a:solidFill>
              <a:srgbClr val="550000"/>
            </a:solidFill>
          </a:ln>
        </p:spPr>
        <p:style>
          <a:lnRef idx="2">
            <a:schemeClr val="accent4"/>
          </a:lnRef>
          <a:fillRef idx="1">
            <a:schemeClr val="lt1"/>
          </a:fillRef>
          <a:effectRef idx="0">
            <a:schemeClr val="accent4"/>
          </a:effectRef>
          <a:fontRef idx="minor">
            <a:schemeClr val="dk1"/>
          </a:fontRef>
        </p:style>
        <p:txBody>
          <a:bodyPr spcFirstLastPara="0" vert="horz" wrap="square" lIns="970996" tIns="-12029" rIns="970994" bIns="-12029" numCol="1" spcCol="1270" anchor="ctr" anchorCtr="0">
            <a:noAutofit/>
          </a:bodyPr>
          <a:lstStyle/>
          <a:p>
            <a:pPr lvl="0" algn="ctr" defTabSz="311150">
              <a:lnSpc>
                <a:spcPct val="90000"/>
              </a:lnSpc>
              <a:spcBef>
                <a:spcPct val="0"/>
              </a:spcBef>
              <a:spcAft>
                <a:spcPct val="35000"/>
              </a:spcAft>
            </a:pPr>
            <a:endParaRPr lang="it-IT" sz="700" kern="1200">
              <a:ln>
                <a:noFill/>
              </a:ln>
              <a:solidFill>
                <a:srgbClr val="800000"/>
              </a:solidFill>
            </a:endParaRPr>
          </a:p>
        </p:txBody>
      </p:sp>
      <p:sp>
        <p:nvSpPr>
          <p:cNvPr id="7" name="Figura a mano libera 6"/>
          <p:cNvSpPr/>
          <p:nvPr/>
        </p:nvSpPr>
        <p:spPr>
          <a:xfrm>
            <a:off x="5292682" y="2210201"/>
            <a:ext cx="4093925" cy="2046962"/>
          </a:xfrm>
          <a:custGeom>
            <a:avLst/>
            <a:gdLst>
              <a:gd name="connsiteX0" fmla="*/ 0 w 4093925"/>
              <a:gd name="connsiteY0" fmla="*/ 204696 h 2046962"/>
              <a:gd name="connsiteX1" fmla="*/ 204696 w 4093925"/>
              <a:gd name="connsiteY1" fmla="*/ 0 h 2046962"/>
              <a:gd name="connsiteX2" fmla="*/ 3889229 w 4093925"/>
              <a:gd name="connsiteY2" fmla="*/ 0 h 2046962"/>
              <a:gd name="connsiteX3" fmla="*/ 4093925 w 4093925"/>
              <a:gd name="connsiteY3" fmla="*/ 204696 h 2046962"/>
              <a:gd name="connsiteX4" fmla="*/ 4093925 w 4093925"/>
              <a:gd name="connsiteY4" fmla="*/ 1842266 h 2046962"/>
              <a:gd name="connsiteX5" fmla="*/ 3889229 w 4093925"/>
              <a:gd name="connsiteY5" fmla="*/ 2046962 h 2046962"/>
              <a:gd name="connsiteX6" fmla="*/ 204696 w 4093925"/>
              <a:gd name="connsiteY6" fmla="*/ 2046962 h 2046962"/>
              <a:gd name="connsiteX7" fmla="*/ 0 w 4093925"/>
              <a:gd name="connsiteY7" fmla="*/ 1842266 h 2046962"/>
              <a:gd name="connsiteX8" fmla="*/ 0 w 4093925"/>
              <a:gd name="connsiteY8" fmla="*/ 204696 h 20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925" h="2046962">
                <a:moveTo>
                  <a:pt x="0" y="204696"/>
                </a:moveTo>
                <a:cubicBezTo>
                  <a:pt x="0" y="91646"/>
                  <a:pt x="91646" y="0"/>
                  <a:pt x="204696" y="0"/>
                </a:cubicBezTo>
                <a:lnTo>
                  <a:pt x="3889229" y="0"/>
                </a:lnTo>
                <a:cubicBezTo>
                  <a:pt x="4002279" y="0"/>
                  <a:pt x="4093925" y="91646"/>
                  <a:pt x="4093925" y="204696"/>
                </a:cubicBezTo>
                <a:lnTo>
                  <a:pt x="4093925" y="1842266"/>
                </a:lnTo>
                <a:cubicBezTo>
                  <a:pt x="4093925" y="1955316"/>
                  <a:pt x="4002279" y="2046962"/>
                  <a:pt x="3889229" y="2046962"/>
                </a:cubicBezTo>
                <a:lnTo>
                  <a:pt x="204696" y="2046962"/>
                </a:lnTo>
                <a:cubicBezTo>
                  <a:pt x="91646" y="2046962"/>
                  <a:pt x="0" y="1955316"/>
                  <a:pt x="0" y="1842266"/>
                </a:cubicBezTo>
                <a:lnTo>
                  <a:pt x="0" y="204696"/>
                </a:lnTo>
                <a:close/>
              </a:path>
            </a:pathLst>
          </a:custGeom>
          <a:noFill/>
          <a:ln w="28575" cmpd="sng">
            <a:solidFill>
              <a:srgbClr val="550000"/>
            </a:solidFill>
          </a:ln>
        </p:spPr>
        <p:style>
          <a:lnRef idx="2">
            <a:schemeClr val="accent4"/>
          </a:lnRef>
          <a:fillRef idx="1">
            <a:schemeClr val="lt1"/>
          </a:fillRef>
          <a:effectRef idx="0">
            <a:schemeClr val="accent4"/>
          </a:effectRef>
          <a:fontRef idx="minor">
            <a:schemeClr val="dk1"/>
          </a:fontRef>
        </p:style>
        <p:txBody>
          <a:bodyPr spcFirstLastPara="0" vert="horz" wrap="square" lIns="71383" tIns="71383" rIns="71383" bIns="71383"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Emersione inclusiva</a:t>
            </a:r>
          </a:p>
          <a:p>
            <a:pPr lvl="0" algn="ctr" defTabSz="800100">
              <a:lnSpc>
                <a:spcPct val="90000"/>
              </a:lnSpc>
              <a:spcBef>
                <a:spcPct val="0"/>
              </a:spcBef>
              <a:spcAft>
                <a:spcPct val="35000"/>
              </a:spcAft>
            </a:pPr>
            <a:r>
              <a:rPr lang="it-IT" sz="1800" b="0" kern="1200" dirty="0" smtClean="0">
                <a:ln w="3175" cmpd="sng">
                  <a:noFill/>
                </a:ln>
                <a:solidFill>
                  <a:srgbClr val="800000"/>
                </a:solidFill>
              </a:rPr>
              <a:t>Obiettivo palesemente mancato</a:t>
            </a:r>
            <a:endParaRPr lang="it-IT" sz="1800" b="0" kern="1200" dirty="0">
              <a:ln w="3175" cmpd="sng">
                <a:noFill/>
              </a:ln>
              <a:solidFill>
                <a:srgbClr val="800000"/>
              </a:solidFill>
            </a:endParaRPr>
          </a:p>
        </p:txBody>
      </p:sp>
      <p:sp>
        <p:nvSpPr>
          <p:cNvPr id="8" name="Figura a mano libera 7"/>
          <p:cNvSpPr/>
          <p:nvPr/>
        </p:nvSpPr>
        <p:spPr>
          <a:xfrm rot="2141433">
            <a:off x="3464677" y="4960779"/>
            <a:ext cx="2017464" cy="76816"/>
          </a:xfrm>
          <a:custGeom>
            <a:avLst/>
            <a:gdLst>
              <a:gd name="connsiteX0" fmla="*/ 0 w 2017464"/>
              <a:gd name="connsiteY0" fmla="*/ 38408 h 76816"/>
              <a:gd name="connsiteX1" fmla="*/ 2017464 w 2017464"/>
              <a:gd name="connsiteY1" fmla="*/ 38408 h 76816"/>
            </a:gdLst>
            <a:ahLst/>
            <a:cxnLst>
              <a:cxn ang="0">
                <a:pos x="connsiteX0" y="connsiteY0"/>
              </a:cxn>
              <a:cxn ang="0">
                <a:pos x="connsiteX1" y="connsiteY1"/>
              </a:cxn>
            </a:cxnLst>
            <a:rect l="l" t="t" r="r" b="b"/>
            <a:pathLst>
              <a:path w="2017464" h="76816">
                <a:moveTo>
                  <a:pt x="0" y="38408"/>
                </a:moveTo>
                <a:lnTo>
                  <a:pt x="2017464" y="38408"/>
                </a:lnTo>
              </a:path>
            </a:pathLst>
          </a:custGeom>
          <a:ln w="28575" cmpd="sng">
            <a:solidFill>
              <a:srgbClr val="550000"/>
            </a:solidFill>
          </a:ln>
        </p:spPr>
        <p:style>
          <a:lnRef idx="2">
            <a:schemeClr val="accent4"/>
          </a:lnRef>
          <a:fillRef idx="1">
            <a:schemeClr val="lt1"/>
          </a:fillRef>
          <a:effectRef idx="0">
            <a:schemeClr val="accent4"/>
          </a:effectRef>
          <a:fontRef idx="minor">
            <a:schemeClr val="dk1"/>
          </a:fontRef>
        </p:style>
        <p:txBody>
          <a:bodyPr spcFirstLastPara="0" vert="horz" wrap="square" lIns="970996" tIns="-12029" rIns="970994" bIns="-12029" numCol="1" spcCol="1270" anchor="ctr" anchorCtr="0">
            <a:noAutofit/>
          </a:bodyPr>
          <a:lstStyle/>
          <a:p>
            <a:pPr lvl="0" algn="ctr" defTabSz="311150">
              <a:lnSpc>
                <a:spcPct val="90000"/>
              </a:lnSpc>
              <a:spcBef>
                <a:spcPct val="0"/>
              </a:spcBef>
              <a:spcAft>
                <a:spcPct val="35000"/>
              </a:spcAft>
            </a:pPr>
            <a:endParaRPr lang="it-IT" sz="700" kern="1200">
              <a:ln>
                <a:noFill/>
              </a:ln>
              <a:solidFill>
                <a:srgbClr val="800000"/>
              </a:solidFill>
            </a:endParaRPr>
          </a:p>
        </p:txBody>
      </p:sp>
      <p:sp>
        <p:nvSpPr>
          <p:cNvPr id="9" name="Figura a mano libera 8"/>
          <p:cNvSpPr/>
          <p:nvPr/>
        </p:nvSpPr>
        <p:spPr>
          <a:xfrm>
            <a:off x="5292682" y="4564208"/>
            <a:ext cx="4093925" cy="2046962"/>
          </a:xfrm>
          <a:custGeom>
            <a:avLst/>
            <a:gdLst>
              <a:gd name="connsiteX0" fmla="*/ 0 w 4093925"/>
              <a:gd name="connsiteY0" fmla="*/ 204696 h 2046962"/>
              <a:gd name="connsiteX1" fmla="*/ 204696 w 4093925"/>
              <a:gd name="connsiteY1" fmla="*/ 0 h 2046962"/>
              <a:gd name="connsiteX2" fmla="*/ 3889229 w 4093925"/>
              <a:gd name="connsiteY2" fmla="*/ 0 h 2046962"/>
              <a:gd name="connsiteX3" fmla="*/ 4093925 w 4093925"/>
              <a:gd name="connsiteY3" fmla="*/ 204696 h 2046962"/>
              <a:gd name="connsiteX4" fmla="*/ 4093925 w 4093925"/>
              <a:gd name="connsiteY4" fmla="*/ 1842266 h 2046962"/>
              <a:gd name="connsiteX5" fmla="*/ 3889229 w 4093925"/>
              <a:gd name="connsiteY5" fmla="*/ 2046962 h 2046962"/>
              <a:gd name="connsiteX6" fmla="*/ 204696 w 4093925"/>
              <a:gd name="connsiteY6" fmla="*/ 2046962 h 2046962"/>
              <a:gd name="connsiteX7" fmla="*/ 0 w 4093925"/>
              <a:gd name="connsiteY7" fmla="*/ 1842266 h 2046962"/>
              <a:gd name="connsiteX8" fmla="*/ 0 w 4093925"/>
              <a:gd name="connsiteY8" fmla="*/ 204696 h 204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925" h="2046962">
                <a:moveTo>
                  <a:pt x="0" y="204696"/>
                </a:moveTo>
                <a:cubicBezTo>
                  <a:pt x="0" y="91646"/>
                  <a:pt x="91646" y="0"/>
                  <a:pt x="204696" y="0"/>
                </a:cubicBezTo>
                <a:lnTo>
                  <a:pt x="3889229" y="0"/>
                </a:lnTo>
                <a:cubicBezTo>
                  <a:pt x="4002279" y="0"/>
                  <a:pt x="4093925" y="91646"/>
                  <a:pt x="4093925" y="204696"/>
                </a:cubicBezTo>
                <a:lnTo>
                  <a:pt x="4093925" y="1842266"/>
                </a:lnTo>
                <a:cubicBezTo>
                  <a:pt x="4093925" y="1955316"/>
                  <a:pt x="4002279" y="2046962"/>
                  <a:pt x="3889229" y="2046962"/>
                </a:cubicBezTo>
                <a:lnTo>
                  <a:pt x="204696" y="2046962"/>
                </a:lnTo>
                <a:cubicBezTo>
                  <a:pt x="91646" y="2046962"/>
                  <a:pt x="0" y="1955316"/>
                  <a:pt x="0" y="1842266"/>
                </a:cubicBezTo>
                <a:lnTo>
                  <a:pt x="0" y="204696"/>
                </a:lnTo>
                <a:close/>
              </a:path>
            </a:pathLst>
          </a:custGeom>
          <a:noFill/>
          <a:ln w="28575" cmpd="sng">
            <a:solidFill>
              <a:srgbClr val="550000"/>
            </a:solidFill>
          </a:ln>
        </p:spPr>
        <p:style>
          <a:lnRef idx="2">
            <a:schemeClr val="accent4"/>
          </a:lnRef>
          <a:fillRef idx="1">
            <a:schemeClr val="lt1"/>
          </a:fillRef>
          <a:effectRef idx="0">
            <a:schemeClr val="accent4"/>
          </a:effectRef>
          <a:fontRef idx="minor">
            <a:schemeClr val="dk1"/>
          </a:fontRef>
        </p:style>
        <p:txBody>
          <a:bodyPr spcFirstLastPara="0" vert="horz" wrap="square" lIns="71383" tIns="71383" rIns="71383" bIns="71383"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Emersione contabile</a:t>
            </a:r>
          </a:p>
          <a:p>
            <a:pPr lvl="0" algn="ctr" defTabSz="800100">
              <a:lnSpc>
                <a:spcPct val="90000"/>
              </a:lnSpc>
              <a:spcBef>
                <a:spcPct val="0"/>
              </a:spcBef>
              <a:spcAft>
                <a:spcPct val="35000"/>
              </a:spcAft>
            </a:pPr>
            <a:r>
              <a:rPr lang="it-IT" sz="1800" b="0" kern="1200" dirty="0" smtClean="0">
                <a:ln w="3175" cmpd="sng">
                  <a:noFill/>
                </a:ln>
                <a:solidFill>
                  <a:srgbClr val="800000"/>
                </a:solidFill>
              </a:rPr>
              <a:t>Obiettivo parzialmente mancato</a:t>
            </a:r>
            <a:endParaRPr lang="it-IT" sz="1800" b="0" kern="1200" dirty="0">
              <a:ln w="3175" cmpd="sng">
                <a:noFill/>
              </a:ln>
              <a:solidFill>
                <a:srgbClr val="800000"/>
              </a:solidFill>
            </a:endParaRPr>
          </a:p>
        </p:txBody>
      </p:sp>
      <p:sp>
        <p:nvSpPr>
          <p:cNvPr id="10" name="Titolo 1"/>
          <p:cNvSpPr>
            <a:spLocks noGrp="1"/>
          </p:cNvSpPr>
          <p:nvPr>
            <p:ph type="title"/>
          </p:nvPr>
        </p:nvSpPr>
        <p:spPr>
          <a:xfrm>
            <a:off x="143768" y="291876"/>
            <a:ext cx="9064625" cy="1255713"/>
          </a:xfrm>
        </p:spPr>
        <p:txBody>
          <a:bodyPr/>
          <a:lstStyle/>
          <a:p>
            <a:pPr algn="l"/>
            <a:r>
              <a:rPr lang="it-IT" sz="4000" b="1" dirty="0" smtClean="0">
                <a:solidFill>
                  <a:srgbClr val="C00000"/>
                </a:solidFill>
              </a:rPr>
              <a:t>una prima conclusione</a:t>
            </a:r>
            <a:endParaRPr lang="it-IT" sz="4000" b="1" dirty="0">
              <a:solidFill>
                <a:srgbClr val="C00000"/>
              </a:solidFill>
            </a:endParaRPr>
          </a:p>
        </p:txBody>
      </p:sp>
    </p:spTree>
    <p:extLst>
      <p:ext uri="{BB962C8B-B14F-4D97-AF65-F5344CB8AC3E}">
        <p14:creationId xmlns:p14="http://schemas.microsoft.com/office/powerpoint/2010/main" val="1687032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p:cNvGrpSpPr/>
          <p:nvPr/>
        </p:nvGrpSpPr>
        <p:grpSpPr>
          <a:xfrm>
            <a:off x="660474" y="3059757"/>
            <a:ext cx="9059693" cy="2470947"/>
            <a:chOff x="798809" y="3011712"/>
            <a:chExt cx="10957235" cy="2241598"/>
          </a:xfrm>
        </p:grpSpPr>
        <p:sp>
          <p:nvSpPr>
            <p:cNvPr id="17" name="Figura a mano libera 16"/>
            <p:cNvSpPr/>
            <p:nvPr/>
          </p:nvSpPr>
          <p:spPr>
            <a:xfrm>
              <a:off x="798809" y="3011712"/>
              <a:ext cx="6296207" cy="2241598"/>
            </a:xfrm>
            <a:custGeom>
              <a:avLst/>
              <a:gdLst>
                <a:gd name="connsiteX0" fmla="*/ 0 w 6296207"/>
                <a:gd name="connsiteY0" fmla="*/ 0 h 2241598"/>
                <a:gd name="connsiteX1" fmla="*/ 5175408 w 6296207"/>
                <a:gd name="connsiteY1" fmla="*/ 0 h 2241598"/>
                <a:gd name="connsiteX2" fmla="*/ 6296207 w 6296207"/>
                <a:gd name="connsiteY2" fmla="*/ 1120799 h 2241598"/>
                <a:gd name="connsiteX3" fmla="*/ 5175408 w 6296207"/>
                <a:gd name="connsiteY3" fmla="*/ 2241598 h 2241598"/>
                <a:gd name="connsiteX4" fmla="*/ 0 w 6296207"/>
                <a:gd name="connsiteY4" fmla="*/ 2241598 h 2241598"/>
                <a:gd name="connsiteX5" fmla="*/ 1120799 w 6296207"/>
                <a:gd name="connsiteY5" fmla="*/ 1120799 h 2241598"/>
                <a:gd name="connsiteX6" fmla="*/ 0 w 6296207"/>
                <a:gd name="connsiteY6" fmla="*/ 0 h 224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6207" h="2241598">
                  <a:moveTo>
                    <a:pt x="0" y="0"/>
                  </a:moveTo>
                  <a:lnTo>
                    <a:pt x="5175408" y="0"/>
                  </a:lnTo>
                  <a:lnTo>
                    <a:pt x="6296207" y="1120799"/>
                  </a:lnTo>
                  <a:lnTo>
                    <a:pt x="5175408" y="2241598"/>
                  </a:lnTo>
                  <a:lnTo>
                    <a:pt x="0" y="2241598"/>
                  </a:lnTo>
                  <a:lnTo>
                    <a:pt x="1120799" y="1120799"/>
                  </a:lnTo>
                  <a:lnTo>
                    <a:pt x="0" y="0"/>
                  </a:lnTo>
                  <a:close/>
                </a:path>
              </a:pathLst>
            </a:custGeom>
            <a:ln>
              <a:solidFill>
                <a:srgbClr val="800000"/>
              </a:solidFill>
            </a:ln>
          </p:spPr>
          <p:style>
            <a:lnRef idx="2">
              <a:schemeClr val="accent6"/>
            </a:lnRef>
            <a:fillRef idx="1">
              <a:schemeClr val="lt1"/>
            </a:fillRef>
            <a:effectRef idx="0">
              <a:schemeClr val="accent6"/>
            </a:effectRef>
            <a:fontRef idx="minor">
              <a:schemeClr val="dk1"/>
            </a:fontRef>
          </p:style>
          <p:txBody>
            <a:bodyPr spcFirstLastPara="0" vert="horz" wrap="square" lIns="1203349" tIns="41275" rIns="1120799" bIns="41275" numCol="1" spcCol="1270" anchor="ctr" anchorCtr="0">
              <a:noAutofit/>
            </a:bodyPr>
            <a:lstStyle/>
            <a:p>
              <a:pPr lvl="0" algn="ctr" defTabSz="2889250">
                <a:lnSpc>
                  <a:spcPct val="90000"/>
                </a:lnSpc>
                <a:spcBef>
                  <a:spcPct val="0"/>
                </a:spcBef>
                <a:spcAft>
                  <a:spcPct val="35000"/>
                </a:spcAft>
              </a:pPr>
              <a:r>
                <a:rPr lang="it-IT" sz="4800" kern="1200" dirty="0" smtClean="0">
                  <a:solidFill>
                    <a:srgbClr val="800000"/>
                  </a:solidFill>
                </a:rPr>
                <a:t>dal mercato</a:t>
              </a:r>
              <a:endParaRPr lang="it-IT" sz="4800" kern="1200" dirty="0">
                <a:solidFill>
                  <a:srgbClr val="800000"/>
                </a:solidFill>
              </a:endParaRPr>
            </a:p>
          </p:txBody>
        </p:sp>
        <p:sp>
          <p:nvSpPr>
            <p:cNvPr id="18" name="Figura a mano libera 17"/>
            <p:cNvSpPr/>
            <p:nvPr/>
          </p:nvSpPr>
          <p:spPr>
            <a:xfrm>
              <a:off x="6530193" y="3202244"/>
              <a:ext cx="5225851" cy="1860526"/>
            </a:xfrm>
            <a:custGeom>
              <a:avLst/>
              <a:gdLst>
                <a:gd name="connsiteX0" fmla="*/ 0 w 5225851"/>
                <a:gd name="connsiteY0" fmla="*/ 0 h 1860526"/>
                <a:gd name="connsiteX1" fmla="*/ 4295588 w 5225851"/>
                <a:gd name="connsiteY1" fmla="*/ 0 h 1860526"/>
                <a:gd name="connsiteX2" fmla="*/ 5225851 w 5225851"/>
                <a:gd name="connsiteY2" fmla="*/ 930263 h 1860526"/>
                <a:gd name="connsiteX3" fmla="*/ 4295588 w 5225851"/>
                <a:gd name="connsiteY3" fmla="*/ 1860526 h 1860526"/>
                <a:gd name="connsiteX4" fmla="*/ 0 w 5225851"/>
                <a:gd name="connsiteY4" fmla="*/ 1860526 h 1860526"/>
                <a:gd name="connsiteX5" fmla="*/ 930263 w 5225851"/>
                <a:gd name="connsiteY5" fmla="*/ 930263 h 1860526"/>
                <a:gd name="connsiteX6" fmla="*/ 0 w 5225851"/>
                <a:gd name="connsiteY6" fmla="*/ 0 h 18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851" h="1860526">
                  <a:moveTo>
                    <a:pt x="0" y="0"/>
                  </a:moveTo>
                  <a:lnTo>
                    <a:pt x="4295588" y="0"/>
                  </a:lnTo>
                  <a:lnTo>
                    <a:pt x="5225851" y="930263"/>
                  </a:lnTo>
                  <a:lnTo>
                    <a:pt x="4295588" y="1860526"/>
                  </a:lnTo>
                  <a:lnTo>
                    <a:pt x="0" y="1860526"/>
                  </a:lnTo>
                  <a:lnTo>
                    <a:pt x="930263" y="930263"/>
                  </a:lnTo>
                  <a:lnTo>
                    <a:pt x="0" y="0"/>
                  </a:lnTo>
                  <a:close/>
                </a:path>
              </a:pathLst>
            </a:custGeom>
            <a:ln>
              <a:solidFill>
                <a:srgbClr val="FF6600"/>
              </a:solidFill>
            </a:ln>
          </p:spPr>
          <p:style>
            <a:lnRef idx="2">
              <a:schemeClr val="accent6"/>
            </a:lnRef>
            <a:fillRef idx="1">
              <a:schemeClr val="lt1"/>
            </a:fillRef>
            <a:effectRef idx="0">
              <a:schemeClr val="accent6"/>
            </a:effectRef>
            <a:fontRef idx="minor">
              <a:schemeClr val="dk1"/>
            </a:fontRef>
          </p:style>
          <p:txBody>
            <a:bodyPr spcFirstLastPara="0" vert="horz" wrap="square" lIns="1011543" tIns="40640" rIns="930263" bIns="40640" numCol="1" spcCol="1270" anchor="ctr" anchorCtr="0">
              <a:noAutofit/>
            </a:bodyPr>
            <a:lstStyle/>
            <a:p>
              <a:pPr lvl="0" algn="ctr" defTabSz="2844800">
                <a:lnSpc>
                  <a:spcPct val="90000"/>
                </a:lnSpc>
                <a:spcBef>
                  <a:spcPct val="0"/>
                </a:spcBef>
                <a:spcAft>
                  <a:spcPct val="35000"/>
                </a:spcAft>
              </a:pPr>
              <a:r>
                <a:rPr lang="it-IT" sz="4000" kern="1200" dirty="0" smtClean="0">
                  <a:solidFill>
                    <a:srgbClr val="FF6600"/>
                  </a:solidFill>
                </a:rPr>
                <a:t>al luogo di lavoro</a:t>
              </a:r>
              <a:endParaRPr lang="it-IT" sz="4000" kern="1200" dirty="0">
                <a:solidFill>
                  <a:srgbClr val="FF6600"/>
                </a:solidFill>
              </a:endParaRPr>
            </a:p>
          </p:txBody>
        </p:sp>
      </p:grpSp>
      <p:sp>
        <p:nvSpPr>
          <p:cNvPr id="10" name="CasellaDiTesto 9"/>
          <p:cNvSpPr txBox="1"/>
          <p:nvPr/>
        </p:nvSpPr>
        <p:spPr>
          <a:xfrm>
            <a:off x="143768" y="611485"/>
            <a:ext cx="7982774" cy="671979"/>
          </a:xfrm>
          <a:prstGeom prst="rect">
            <a:avLst/>
          </a:prstGeom>
          <a:noFill/>
        </p:spPr>
        <p:txBody>
          <a:bodyPr wrap="none" rtlCol="0">
            <a:spAutoFit/>
          </a:bodyPr>
          <a:lstStyle/>
          <a:p>
            <a:r>
              <a:rPr lang="it-IT" sz="4000" b="1" dirty="0">
                <a:solidFill>
                  <a:srgbClr val="C00000"/>
                </a:solidFill>
              </a:rPr>
              <a:t>l</a:t>
            </a:r>
            <a:r>
              <a:rPr lang="it-IT" sz="4000" b="1" dirty="0" smtClean="0">
                <a:solidFill>
                  <a:srgbClr val="C00000"/>
                </a:solidFill>
              </a:rPr>
              <a:t>a diseguaglianza emersa dal terreno</a:t>
            </a:r>
            <a:endParaRPr lang="it-IT" sz="4000" b="1" dirty="0">
              <a:solidFill>
                <a:srgbClr val="C00000"/>
              </a:solidFill>
            </a:endParaRPr>
          </a:p>
        </p:txBody>
      </p:sp>
      <p:sp>
        <p:nvSpPr>
          <p:cNvPr id="22" name="CasellaDiTesto 21"/>
          <p:cNvSpPr txBox="1"/>
          <p:nvPr/>
        </p:nvSpPr>
        <p:spPr>
          <a:xfrm>
            <a:off x="300019" y="2519892"/>
            <a:ext cx="184666" cy="353174"/>
          </a:xfrm>
          <a:prstGeom prst="rect">
            <a:avLst/>
          </a:prstGeom>
          <a:noFill/>
        </p:spPr>
        <p:txBody>
          <a:bodyPr wrap="none" rtlCol="0">
            <a:spAutoFit/>
          </a:bodyPr>
          <a:lstStyle/>
          <a:p>
            <a:endParaRPr lang="it-IT" dirty="0"/>
          </a:p>
        </p:txBody>
      </p:sp>
      <p:grpSp>
        <p:nvGrpSpPr>
          <p:cNvPr id="2" name="Gruppo 1"/>
          <p:cNvGrpSpPr/>
          <p:nvPr/>
        </p:nvGrpSpPr>
        <p:grpSpPr>
          <a:xfrm>
            <a:off x="359792" y="2051645"/>
            <a:ext cx="9648824" cy="2225171"/>
            <a:chOff x="431800" y="2051645"/>
            <a:chExt cx="9648824" cy="2225171"/>
          </a:xfrm>
        </p:grpSpPr>
        <p:grpSp>
          <p:nvGrpSpPr>
            <p:cNvPr id="11" name="Gruppo 10"/>
            <p:cNvGrpSpPr/>
            <p:nvPr/>
          </p:nvGrpSpPr>
          <p:grpSpPr>
            <a:xfrm>
              <a:off x="431800" y="2051645"/>
              <a:ext cx="6912768" cy="2225171"/>
              <a:chOff x="1286447" y="1669143"/>
              <a:chExt cx="9209779" cy="2373994"/>
            </a:xfrm>
            <a:solidFill>
              <a:schemeClr val="bg1"/>
            </a:solidFill>
          </p:grpSpPr>
          <p:sp>
            <p:nvSpPr>
              <p:cNvPr id="12" name="Figura a mano libera 11"/>
              <p:cNvSpPr/>
              <p:nvPr/>
            </p:nvSpPr>
            <p:spPr>
              <a:xfrm>
                <a:off x="1286447" y="1669143"/>
                <a:ext cx="5658296" cy="2373994"/>
              </a:xfrm>
              <a:custGeom>
                <a:avLst/>
                <a:gdLst>
                  <a:gd name="connsiteX0" fmla="*/ 0 w 5658296"/>
                  <a:gd name="connsiteY0" fmla="*/ 0 h 2373994"/>
                  <a:gd name="connsiteX1" fmla="*/ 4471299 w 5658296"/>
                  <a:gd name="connsiteY1" fmla="*/ 0 h 2373994"/>
                  <a:gd name="connsiteX2" fmla="*/ 5658296 w 5658296"/>
                  <a:gd name="connsiteY2" fmla="*/ 1186997 h 2373994"/>
                  <a:gd name="connsiteX3" fmla="*/ 4471299 w 5658296"/>
                  <a:gd name="connsiteY3" fmla="*/ 2373994 h 2373994"/>
                  <a:gd name="connsiteX4" fmla="*/ 0 w 5658296"/>
                  <a:gd name="connsiteY4" fmla="*/ 2373994 h 2373994"/>
                  <a:gd name="connsiteX5" fmla="*/ 1186997 w 5658296"/>
                  <a:gd name="connsiteY5" fmla="*/ 1186997 h 2373994"/>
                  <a:gd name="connsiteX6" fmla="*/ 0 w 5658296"/>
                  <a:gd name="connsiteY6" fmla="*/ 0 h 237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8296" h="2373994">
                    <a:moveTo>
                      <a:pt x="0" y="0"/>
                    </a:moveTo>
                    <a:lnTo>
                      <a:pt x="4471299" y="0"/>
                    </a:lnTo>
                    <a:lnTo>
                      <a:pt x="5658296" y="1186997"/>
                    </a:lnTo>
                    <a:lnTo>
                      <a:pt x="4471299" y="2373994"/>
                    </a:lnTo>
                    <a:lnTo>
                      <a:pt x="0" y="2373994"/>
                    </a:lnTo>
                    <a:lnTo>
                      <a:pt x="1186997" y="1186997"/>
                    </a:lnTo>
                    <a:lnTo>
                      <a:pt x="0" y="0"/>
                    </a:lnTo>
                    <a:close/>
                  </a:path>
                </a:pathLst>
              </a:custGeom>
              <a:grp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37797" tIns="25400" rIns="1186997" bIns="25400" numCol="1" spcCol="1270" anchor="ctr" anchorCtr="0">
                <a:noAutofit/>
              </a:bodyPr>
              <a:lstStyle/>
              <a:p>
                <a:pPr lvl="0" algn="ctr" defTabSz="1778000">
                  <a:lnSpc>
                    <a:spcPct val="90000"/>
                  </a:lnSpc>
                  <a:spcBef>
                    <a:spcPct val="0"/>
                  </a:spcBef>
                  <a:spcAft>
                    <a:spcPct val="35000"/>
                  </a:spcAft>
                </a:pPr>
                <a:r>
                  <a:rPr lang="it-IT" sz="2400" kern="1200" spc="-150" dirty="0" smtClean="0">
                    <a:solidFill>
                      <a:srgbClr val="800000"/>
                    </a:solidFill>
                  </a:rPr>
                  <a:t>tra chi vende il proprio lavoro e chi dispone del suo riconoscimento</a:t>
                </a:r>
                <a:endParaRPr lang="it-IT" sz="2400" kern="1200" spc="-150" dirty="0">
                  <a:solidFill>
                    <a:srgbClr val="800000"/>
                  </a:solidFill>
                </a:endParaRPr>
              </a:p>
            </p:txBody>
          </p:sp>
          <p:sp>
            <p:nvSpPr>
              <p:cNvPr id="13" name="Figura a mano libera 12"/>
              <p:cNvSpPr/>
              <p:nvPr/>
            </p:nvSpPr>
            <p:spPr>
              <a:xfrm>
                <a:off x="6300660" y="1868761"/>
                <a:ext cx="4195566" cy="1970415"/>
              </a:xfrm>
              <a:custGeom>
                <a:avLst/>
                <a:gdLst>
                  <a:gd name="connsiteX0" fmla="*/ 0 w 4696386"/>
                  <a:gd name="connsiteY0" fmla="*/ 0 h 1970415"/>
                  <a:gd name="connsiteX1" fmla="*/ 3711179 w 4696386"/>
                  <a:gd name="connsiteY1" fmla="*/ 0 h 1970415"/>
                  <a:gd name="connsiteX2" fmla="*/ 4696386 w 4696386"/>
                  <a:gd name="connsiteY2" fmla="*/ 985208 h 1970415"/>
                  <a:gd name="connsiteX3" fmla="*/ 3711179 w 4696386"/>
                  <a:gd name="connsiteY3" fmla="*/ 1970415 h 1970415"/>
                  <a:gd name="connsiteX4" fmla="*/ 0 w 4696386"/>
                  <a:gd name="connsiteY4" fmla="*/ 1970415 h 1970415"/>
                  <a:gd name="connsiteX5" fmla="*/ 985208 w 4696386"/>
                  <a:gd name="connsiteY5" fmla="*/ 985208 h 1970415"/>
                  <a:gd name="connsiteX6" fmla="*/ 0 w 4696386"/>
                  <a:gd name="connsiteY6" fmla="*/ 0 h 197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6386" h="1970415">
                    <a:moveTo>
                      <a:pt x="0" y="0"/>
                    </a:moveTo>
                    <a:lnTo>
                      <a:pt x="3711179" y="0"/>
                    </a:lnTo>
                    <a:lnTo>
                      <a:pt x="4696386" y="985208"/>
                    </a:lnTo>
                    <a:lnTo>
                      <a:pt x="3711179" y="1970415"/>
                    </a:lnTo>
                    <a:lnTo>
                      <a:pt x="0" y="1970415"/>
                    </a:lnTo>
                    <a:lnTo>
                      <a:pt x="985208" y="985208"/>
                    </a:lnTo>
                    <a:lnTo>
                      <a:pt x="0" y="0"/>
                    </a:lnTo>
                    <a:close/>
                  </a:path>
                </a:pathLst>
              </a:custGeom>
              <a:grpFill/>
              <a:ln>
                <a:solidFill>
                  <a:srgbClr val="FF6600"/>
                </a:solidFill>
              </a:ln>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txBody>
              <a:bodyPr spcFirstLastPara="0" vert="horz" wrap="square" lIns="1022038" tIns="18415" rIns="985207" bIns="18415" numCol="1" spcCol="1270" anchor="ctr" anchorCtr="0">
                <a:noAutofit/>
              </a:bodyPr>
              <a:lstStyle/>
              <a:p>
                <a:pPr lvl="0" algn="ctr" defTabSz="1289050">
                  <a:lnSpc>
                    <a:spcPct val="90000"/>
                  </a:lnSpc>
                  <a:spcBef>
                    <a:spcPct val="0"/>
                  </a:spcBef>
                  <a:spcAft>
                    <a:spcPct val="35000"/>
                  </a:spcAft>
                </a:pPr>
                <a:r>
                  <a:rPr lang="it-IT" sz="2400" spc="-150" dirty="0">
                    <a:solidFill>
                      <a:srgbClr val="800000"/>
                    </a:solidFill>
                  </a:rPr>
                  <a:t>t</a:t>
                </a:r>
                <a:r>
                  <a:rPr lang="it-IT" sz="2400" kern="1200" spc="-150" dirty="0" smtClean="0">
                    <a:solidFill>
                      <a:srgbClr val="800000"/>
                    </a:solidFill>
                  </a:rPr>
                  <a:t>ra datori e lavoratori</a:t>
                </a:r>
                <a:endParaRPr lang="it-IT" sz="2400" kern="1200" spc="-150" dirty="0">
                  <a:solidFill>
                    <a:srgbClr val="800000"/>
                  </a:solidFill>
                </a:endParaRPr>
              </a:p>
            </p:txBody>
          </p:sp>
        </p:grpSp>
        <p:sp>
          <p:nvSpPr>
            <p:cNvPr id="14" name="Figura a mano libera 13"/>
            <p:cNvSpPr/>
            <p:nvPr/>
          </p:nvSpPr>
          <p:spPr>
            <a:xfrm>
              <a:off x="6984527" y="2339677"/>
              <a:ext cx="3096097" cy="1656184"/>
            </a:xfrm>
            <a:custGeom>
              <a:avLst/>
              <a:gdLst>
                <a:gd name="connsiteX0" fmla="*/ 0 w 4696386"/>
                <a:gd name="connsiteY0" fmla="*/ 0 h 1970415"/>
                <a:gd name="connsiteX1" fmla="*/ 3711179 w 4696386"/>
                <a:gd name="connsiteY1" fmla="*/ 0 h 1970415"/>
                <a:gd name="connsiteX2" fmla="*/ 4696386 w 4696386"/>
                <a:gd name="connsiteY2" fmla="*/ 985208 h 1970415"/>
                <a:gd name="connsiteX3" fmla="*/ 3711179 w 4696386"/>
                <a:gd name="connsiteY3" fmla="*/ 1970415 h 1970415"/>
                <a:gd name="connsiteX4" fmla="*/ 0 w 4696386"/>
                <a:gd name="connsiteY4" fmla="*/ 1970415 h 1970415"/>
                <a:gd name="connsiteX5" fmla="*/ 985208 w 4696386"/>
                <a:gd name="connsiteY5" fmla="*/ 985208 h 1970415"/>
                <a:gd name="connsiteX6" fmla="*/ 0 w 4696386"/>
                <a:gd name="connsiteY6" fmla="*/ 0 h 197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6386" h="1970415">
                  <a:moveTo>
                    <a:pt x="0" y="0"/>
                  </a:moveTo>
                  <a:lnTo>
                    <a:pt x="3711179" y="0"/>
                  </a:lnTo>
                  <a:lnTo>
                    <a:pt x="4696386" y="985208"/>
                  </a:lnTo>
                  <a:lnTo>
                    <a:pt x="3711179" y="1970415"/>
                  </a:lnTo>
                  <a:lnTo>
                    <a:pt x="0" y="1970415"/>
                  </a:lnTo>
                  <a:lnTo>
                    <a:pt x="985208" y="985208"/>
                  </a:lnTo>
                  <a:lnTo>
                    <a:pt x="0" y="0"/>
                  </a:lnTo>
                  <a:close/>
                </a:path>
              </a:pathLst>
            </a:custGeom>
            <a:solidFill>
              <a:schemeClr val="bg1"/>
            </a:solidFill>
            <a:ln>
              <a:solidFill>
                <a:srgbClr val="A94301"/>
              </a:solidFill>
            </a:ln>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txBody>
            <a:bodyPr spcFirstLastPara="0" vert="horz" wrap="square" lIns="1022038" tIns="18415" rIns="985207" bIns="18415" numCol="1" spcCol="1270" anchor="ctr" anchorCtr="0">
              <a:noAutofit/>
            </a:bodyPr>
            <a:lstStyle/>
            <a:p>
              <a:pPr lvl="0" algn="ctr" defTabSz="1289050">
                <a:lnSpc>
                  <a:spcPct val="90000"/>
                </a:lnSpc>
                <a:spcBef>
                  <a:spcPct val="0"/>
                </a:spcBef>
                <a:spcAft>
                  <a:spcPct val="35000"/>
                </a:spcAft>
              </a:pPr>
              <a:r>
                <a:rPr lang="it-IT" sz="2400" spc="-150" dirty="0" smtClean="0">
                  <a:solidFill>
                    <a:srgbClr val="800000"/>
                  </a:solidFill>
                </a:rPr>
                <a:t>potere direttivo</a:t>
              </a:r>
              <a:endParaRPr lang="it-IT" sz="2400" kern="1200" spc="-150" dirty="0">
                <a:solidFill>
                  <a:srgbClr val="800000"/>
                </a:solidFill>
              </a:endParaRPr>
            </a:p>
          </p:txBody>
        </p:sp>
      </p:grpSp>
      <p:grpSp>
        <p:nvGrpSpPr>
          <p:cNvPr id="3" name="Gruppo 2"/>
          <p:cNvGrpSpPr/>
          <p:nvPr/>
        </p:nvGrpSpPr>
        <p:grpSpPr>
          <a:xfrm>
            <a:off x="359792" y="4434986"/>
            <a:ext cx="9648824" cy="2225171"/>
            <a:chOff x="359792" y="4434986"/>
            <a:chExt cx="9648824" cy="2225171"/>
          </a:xfrm>
        </p:grpSpPr>
        <p:grpSp>
          <p:nvGrpSpPr>
            <p:cNvPr id="23" name="Gruppo 22"/>
            <p:cNvGrpSpPr/>
            <p:nvPr/>
          </p:nvGrpSpPr>
          <p:grpSpPr>
            <a:xfrm>
              <a:off x="359792" y="4434986"/>
              <a:ext cx="6912768" cy="2225171"/>
              <a:chOff x="1286447" y="1669143"/>
              <a:chExt cx="9209779" cy="2373994"/>
            </a:xfrm>
            <a:solidFill>
              <a:schemeClr val="bg1"/>
            </a:solidFill>
          </p:grpSpPr>
          <p:sp>
            <p:nvSpPr>
              <p:cNvPr id="25" name="Figura a mano libera 24"/>
              <p:cNvSpPr/>
              <p:nvPr/>
            </p:nvSpPr>
            <p:spPr>
              <a:xfrm>
                <a:off x="1286447" y="1669143"/>
                <a:ext cx="5658296" cy="2373994"/>
              </a:xfrm>
              <a:custGeom>
                <a:avLst/>
                <a:gdLst>
                  <a:gd name="connsiteX0" fmla="*/ 0 w 5658296"/>
                  <a:gd name="connsiteY0" fmla="*/ 0 h 2373994"/>
                  <a:gd name="connsiteX1" fmla="*/ 4471299 w 5658296"/>
                  <a:gd name="connsiteY1" fmla="*/ 0 h 2373994"/>
                  <a:gd name="connsiteX2" fmla="*/ 5658296 w 5658296"/>
                  <a:gd name="connsiteY2" fmla="*/ 1186997 h 2373994"/>
                  <a:gd name="connsiteX3" fmla="*/ 4471299 w 5658296"/>
                  <a:gd name="connsiteY3" fmla="*/ 2373994 h 2373994"/>
                  <a:gd name="connsiteX4" fmla="*/ 0 w 5658296"/>
                  <a:gd name="connsiteY4" fmla="*/ 2373994 h 2373994"/>
                  <a:gd name="connsiteX5" fmla="*/ 1186997 w 5658296"/>
                  <a:gd name="connsiteY5" fmla="*/ 1186997 h 2373994"/>
                  <a:gd name="connsiteX6" fmla="*/ 0 w 5658296"/>
                  <a:gd name="connsiteY6" fmla="*/ 0 h 237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8296" h="2373994">
                    <a:moveTo>
                      <a:pt x="0" y="0"/>
                    </a:moveTo>
                    <a:lnTo>
                      <a:pt x="4471299" y="0"/>
                    </a:lnTo>
                    <a:lnTo>
                      <a:pt x="5658296" y="1186997"/>
                    </a:lnTo>
                    <a:lnTo>
                      <a:pt x="4471299" y="2373994"/>
                    </a:lnTo>
                    <a:lnTo>
                      <a:pt x="0" y="2373994"/>
                    </a:lnTo>
                    <a:lnTo>
                      <a:pt x="1186997" y="1186997"/>
                    </a:lnTo>
                    <a:lnTo>
                      <a:pt x="0" y="0"/>
                    </a:lnTo>
                    <a:close/>
                  </a:path>
                </a:pathLst>
              </a:custGeom>
              <a:grpFill/>
              <a:ln>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237797" tIns="25400" rIns="1186997" bIns="25400" numCol="1" spcCol="1270" anchor="ctr" anchorCtr="0">
                <a:noAutofit/>
              </a:bodyPr>
              <a:lstStyle/>
              <a:p>
                <a:pPr lvl="0" algn="ctr" defTabSz="1778000">
                  <a:lnSpc>
                    <a:spcPct val="90000"/>
                  </a:lnSpc>
                  <a:spcBef>
                    <a:spcPct val="0"/>
                  </a:spcBef>
                  <a:spcAft>
                    <a:spcPct val="35000"/>
                  </a:spcAft>
                </a:pPr>
                <a:r>
                  <a:rPr lang="it-IT" sz="2400" kern="1200" spc="-150" dirty="0" smtClean="0">
                    <a:solidFill>
                      <a:srgbClr val="800000"/>
                    </a:solidFill>
                  </a:rPr>
                  <a:t>tra </a:t>
                </a:r>
                <a:r>
                  <a:rPr lang="it-IT" sz="2400" spc="-150" dirty="0" smtClean="0">
                    <a:solidFill>
                      <a:srgbClr val="800000"/>
                    </a:solidFill>
                  </a:rPr>
                  <a:t>le diverse posizioni sul mercato</a:t>
                </a:r>
                <a:endParaRPr lang="it-IT" sz="2400" kern="1200" spc="-150" dirty="0">
                  <a:solidFill>
                    <a:srgbClr val="800000"/>
                  </a:solidFill>
                </a:endParaRPr>
              </a:p>
            </p:txBody>
          </p:sp>
          <p:sp>
            <p:nvSpPr>
              <p:cNvPr id="26" name="Figura a mano libera 25"/>
              <p:cNvSpPr/>
              <p:nvPr/>
            </p:nvSpPr>
            <p:spPr>
              <a:xfrm>
                <a:off x="6300660" y="1868761"/>
                <a:ext cx="4195566" cy="1970415"/>
              </a:xfrm>
              <a:custGeom>
                <a:avLst/>
                <a:gdLst>
                  <a:gd name="connsiteX0" fmla="*/ 0 w 4696386"/>
                  <a:gd name="connsiteY0" fmla="*/ 0 h 1970415"/>
                  <a:gd name="connsiteX1" fmla="*/ 3711179 w 4696386"/>
                  <a:gd name="connsiteY1" fmla="*/ 0 h 1970415"/>
                  <a:gd name="connsiteX2" fmla="*/ 4696386 w 4696386"/>
                  <a:gd name="connsiteY2" fmla="*/ 985208 h 1970415"/>
                  <a:gd name="connsiteX3" fmla="*/ 3711179 w 4696386"/>
                  <a:gd name="connsiteY3" fmla="*/ 1970415 h 1970415"/>
                  <a:gd name="connsiteX4" fmla="*/ 0 w 4696386"/>
                  <a:gd name="connsiteY4" fmla="*/ 1970415 h 1970415"/>
                  <a:gd name="connsiteX5" fmla="*/ 985208 w 4696386"/>
                  <a:gd name="connsiteY5" fmla="*/ 985208 h 1970415"/>
                  <a:gd name="connsiteX6" fmla="*/ 0 w 4696386"/>
                  <a:gd name="connsiteY6" fmla="*/ 0 h 197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6386" h="1970415">
                    <a:moveTo>
                      <a:pt x="0" y="0"/>
                    </a:moveTo>
                    <a:lnTo>
                      <a:pt x="3711179" y="0"/>
                    </a:lnTo>
                    <a:lnTo>
                      <a:pt x="4696386" y="985208"/>
                    </a:lnTo>
                    <a:lnTo>
                      <a:pt x="3711179" y="1970415"/>
                    </a:lnTo>
                    <a:lnTo>
                      <a:pt x="0" y="1970415"/>
                    </a:lnTo>
                    <a:lnTo>
                      <a:pt x="985208" y="985208"/>
                    </a:lnTo>
                    <a:lnTo>
                      <a:pt x="0" y="0"/>
                    </a:lnTo>
                    <a:close/>
                  </a:path>
                </a:pathLst>
              </a:custGeom>
              <a:grpFill/>
              <a:ln>
                <a:solidFill>
                  <a:srgbClr val="FF6600"/>
                </a:solidFill>
              </a:ln>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txBody>
              <a:bodyPr spcFirstLastPara="0" vert="horz" wrap="square" lIns="1022038" tIns="18415" rIns="985207" bIns="18415" numCol="1" spcCol="1270" anchor="ctr" anchorCtr="0">
                <a:noAutofit/>
              </a:bodyPr>
              <a:lstStyle/>
              <a:p>
                <a:pPr lvl="0" algn="ctr" defTabSz="1289050">
                  <a:lnSpc>
                    <a:spcPct val="90000"/>
                  </a:lnSpc>
                  <a:spcBef>
                    <a:spcPct val="0"/>
                  </a:spcBef>
                  <a:spcAft>
                    <a:spcPct val="35000"/>
                  </a:spcAft>
                </a:pPr>
                <a:r>
                  <a:rPr lang="it-IT" sz="2400" spc="-150" dirty="0" smtClean="0">
                    <a:solidFill>
                      <a:srgbClr val="800000"/>
                    </a:solidFill>
                  </a:rPr>
                  <a:t>tra i lavoratori</a:t>
                </a:r>
                <a:endParaRPr lang="it-IT" sz="2400" kern="1200" spc="-150" dirty="0">
                  <a:solidFill>
                    <a:srgbClr val="800000"/>
                  </a:solidFill>
                </a:endParaRPr>
              </a:p>
            </p:txBody>
          </p:sp>
        </p:grpSp>
        <p:sp>
          <p:nvSpPr>
            <p:cNvPr id="24" name="Figura a mano libera 23"/>
            <p:cNvSpPr/>
            <p:nvPr/>
          </p:nvSpPr>
          <p:spPr>
            <a:xfrm>
              <a:off x="6912520" y="4723018"/>
              <a:ext cx="3096096" cy="1656184"/>
            </a:xfrm>
            <a:custGeom>
              <a:avLst/>
              <a:gdLst>
                <a:gd name="connsiteX0" fmla="*/ 0 w 4696386"/>
                <a:gd name="connsiteY0" fmla="*/ 0 h 1970415"/>
                <a:gd name="connsiteX1" fmla="*/ 3711179 w 4696386"/>
                <a:gd name="connsiteY1" fmla="*/ 0 h 1970415"/>
                <a:gd name="connsiteX2" fmla="*/ 4696386 w 4696386"/>
                <a:gd name="connsiteY2" fmla="*/ 985208 h 1970415"/>
                <a:gd name="connsiteX3" fmla="*/ 3711179 w 4696386"/>
                <a:gd name="connsiteY3" fmla="*/ 1970415 h 1970415"/>
                <a:gd name="connsiteX4" fmla="*/ 0 w 4696386"/>
                <a:gd name="connsiteY4" fmla="*/ 1970415 h 1970415"/>
                <a:gd name="connsiteX5" fmla="*/ 985208 w 4696386"/>
                <a:gd name="connsiteY5" fmla="*/ 985208 h 1970415"/>
                <a:gd name="connsiteX6" fmla="*/ 0 w 4696386"/>
                <a:gd name="connsiteY6" fmla="*/ 0 h 197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6386" h="1970415">
                  <a:moveTo>
                    <a:pt x="0" y="0"/>
                  </a:moveTo>
                  <a:lnTo>
                    <a:pt x="3711179" y="0"/>
                  </a:lnTo>
                  <a:lnTo>
                    <a:pt x="4696386" y="985208"/>
                  </a:lnTo>
                  <a:lnTo>
                    <a:pt x="3711179" y="1970415"/>
                  </a:lnTo>
                  <a:lnTo>
                    <a:pt x="0" y="1970415"/>
                  </a:lnTo>
                  <a:lnTo>
                    <a:pt x="985208" y="985208"/>
                  </a:lnTo>
                  <a:lnTo>
                    <a:pt x="0" y="0"/>
                  </a:lnTo>
                  <a:close/>
                </a:path>
              </a:pathLst>
            </a:custGeom>
            <a:solidFill>
              <a:schemeClr val="bg1"/>
            </a:solidFill>
            <a:ln>
              <a:solidFill>
                <a:srgbClr val="A94301"/>
              </a:solidFill>
            </a:ln>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txBody>
            <a:bodyPr spcFirstLastPara="0" vert="horz" wrap="square" lIns="1022038" tIns="18415" rIns="985207" bIns="18415" numCol="1" spcCol="1270" anchor="ctr" anchorCtr="0">
              <a:noAutofit/>
            </a:bodyPr>
            <a:lstStyle/>
            <a:p>
              <a:pPr lvl="0" algn="ctr" defTabSz="1289050">
                <a:lnSpc>
                  <a:spcPct val="90000"/>
                </a:lnSpc>
                <a:spcBef>
                  <a:spcPct val="0"/>
                </a:spcBef>
                <a:spcAft>
                  <a:spcPct val="35000"/>
                </a:spcAft>
              </a:pPr>
              <a:r>
                <a:rPr lang="it-IT" sz="2300" spc="-150" dirty="0" smtClean="0">
                  <a:solidFill>
                    <a:srgbClr val="800000"/>
                  </a:solidFill>
                </a:rPr>
                <a:t>dumping</a:t>
              </a:r>
              <a:r>
                <a:rPr lang="it-IT" sz="2300" spc="-300" dirty="0" smtClean="0">
                  <a:solidFill>
                    <a:srgbClr val="800000"/>
                  </a:solidFill>
                </a:rPr>
                <a:t>, </a:t>
              </a:r>
              <a:r>
                <a:rPr lang="it-IT" sz="2300" spc="-150" dirty="0" smtClean="0">
                  <a:solidFill>
                    <a:srgbClr val="800000"/>
                  </a:solidFill>
                </a:rPr>
                <a:t>gerarchia informale</a:t>
              </a:r>
              <a:endParaRPr lang="it-IT" sz="2300" kern="1200" spc="-150" dirty="0">
                <a:solidFill>
                  <a:srgbClr val="800000"/>
                </a:solidFill>
              </a:endParaRPr>
            </a:p>
          </p:txBody>
        </p:sp>
      </p:grpSp>
    </p:spTree>
    <p:extLst>
      <p:ext uri="{BB962C8B-B14F-4D97-AF65-F5344CB8AC3E}">
        <p14:creationId xmlns:p14="http://schemas.microsoft.com/office/powerpoint/2010/main" val="3103644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ccia ad arco 14"/>
          <p:cNvSpPr/>
          <p:nvPr/>
        </p:nvSpPr>
        <p:spPr bwMode="auto">
          <a:xfrm rot="7050331">
            <a:off x="2213454" y="326021"/>
            <a:ext cx="6757905" cy="8604871"/>
          </a:xfrm>
          <a:prstGeom prst="circularArrow">
            <a:avLst>
              <a:gd name="adj1" fmla="val 6639"/>
              <a:gd name="adj2" fmla="val 785379"/>
              <a:gd name="adj3" fmla="val 17330052"/>
              <a:gd name="adj4" fmla="val 6166635"/>
              <a:gd name="adj5" fmla="val 9866"/>
            </a:avLst>
          </a:prstGeom>
          <a:gradFill flip="none" rotWithShape="1">
            <a:gsLst>
              <a:gs pos="100000">
                <a:srgbClr val="800000"/>
              </a:gs>
              <a:gs pos="11000">
                <a:srgbClr val="FFFFFF"/>
              </a:gs>
            </a:gsLst>
            <a:lin ang="0" scaled="1"/>
            <a:tileRect/>
          </a:gradFill>
          <a:ln cap="rnd">
            <a:solidFill>
              <a:srgbClr val="800000"/>
            </a:solidFill>
            <a:headEnd type="none" w="med" len="med"/>
            <a:tailEnd type="none" w="med" len="med"/>
          </a:ln>
          <a:scene3d>
            <a:camera prst="isometricLeftDown"/>
            <a:lightRig rig="threePt" dir="t"/>
          </a:scene3d>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pPr>
            <a:endParaRPr kumimoji="0" lang="it-IT" sz="1800" b="0" i="0" u="none" strike="noStrike" cap="none" normalizeH="0" baseline="0">
              <a:ln>
                <a:noFill/>
              </a:ln>
              <a:solidFill>
                <a:schemeClr val="bg1"/>
              </a:solidFill>
              <a:effectLst/>
              <a:latin typeface="Calibri" charset="0"/>
              <a:ea typeface="ＭＳ Ｐゴシック" charset="0"/>
              <a:cs typeface="Microsoft YaHei" charset="0"/>
            </a:endParaRPr>
          </a:p>
        </p:txBody>
      </p:sp>
      <p:sp>
        <p:nvSpPr>
          <p:cNvPr id="6" name="Freccia sinistra 5"/>
          <p:cNvSpPr/>
          <p:nvPr/>
        </p:nvSpPr>
        <p:spPr>
          <a:xfrm rot="2006199">
            <a:off x="3948993" y="4286078"/>
            <a:ext cx="1282313" cy="476007"/>
          </a:xfrm>
          <a:prstGeom prst="leftArrow">
            <a:avLst>
              <a:gd name="adj1" fmla="val 60000"/>
              <a:gd name="adj2" fmla="val 50000"/>
            </a:avLst>
          </a:prstGeom>
          <a:solidFill>
            <a:srgbClr val="FD8527"/>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7" name="Figura a mano libera 6"/>
          <p:cNvSpPr/>
          <p:nvPr/>
        </p:nvSpPr>
        <p:spPr>
          <a:xfrm>
            <a:off x="1439912" y="2915018"/>
            <a:ext cx="2557645" cy="1269354"/>
          </a:xfrm>
          <a:custGeom>
            <a:avLst/>
            <a:gdLst>
              <a:gd name="connsiteX0" fmla="*/ 0 w 1586692"/>
              <a:gd name="connsiteY0" fmla="*/ 126935 h 1269354"/>
              <a:gd name="connsiteX1" fmla="*/ 126935 w 1586692"/>
              <a:gd name="connsiteY1" fmla="*/ 0 h 1269354"/>
              <a:gd name="connsiteX2" fmla="*/ 1459757 w 1586692"/>
              <a:gd name="connsiteY2" fmla="*/ 0 h 1269354"/>
              <a:gd name="connsiteX3" fmla="*/ 1586692 w 1586692"/>
              <a:gd name="connsiteY3" fmla="*/ 126935 h 1269354"/>
              <a:gd name="connsiteX4" fmla="*/ 1586692 w 1586692"/>
              <a:gd name="connsiteY4" fmla="*/ 1142419 h 1269354"/>
              <a:gd name="connsiteX5" fmla="*/ 1459757 w 1586692"/>
              <a:gd name="connsiteY5" fmla="*/ 1269354 h 1269354"/>
              <a:gd name="connsiteX6" fmla="*/ 126935 w 1586692"/>
              <a:gd name="connsiteY6" fmla="*/ 1269354 h 1269354"/>
              <a:gd name="connsiteX7" fmla="*/ 0 w 1586692"/>
              <a:gd name="connsiteY7" fmla="*/ 1142419 h 1269354"/>
              <a:gd name="connsiteX8" fmla="*/ 0 w 1586692"/>
              <a:gd name="connsiteY8" fmla="*/ 126935 h 12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692" h="1269354">
                <a:moveTo>
                  <a:pt x="0" y="126935"/>
                </a:moveTo>
                <a:cubicBezTo>
                  <a:pt x="0" y="56831"/>
                  <a:pt x="56831" y="0"/>
                  <a:pt x="126935" y="0"/>
                </a:cubicBezTo>
                <a:lnTo>
                  <a:pt x="1459757" y="0"/>
                </a:lnTo>
                <a:cubicBezTo>
                  <a:pt x="1529861" y="0"/>
                  <a:pt x="1586692" y="56831"/>
                  <a:pt x="1586692" y="126935"/>
                </a:cubicBezTo>
                <a:lnTo>
                  <a:pt x="1586692" y="1142419"/>
                </a:lnTo>
                <a:cubicBezTo>
                  <a:pt x="1586692" y="1212523"/>
                  <a:pt x="1529861" y="1269354"/>
                  <a:pt x="1459757" y="1269354"/>
                </a:cubicBezTo>
                <a:lnTo>
                  <a:pt x="126935" y="1269354"/>
                </a:lnTo>
                <a:cubicBezTo>
                  <a:pt x="56831" y="1269354"/>
                  <a:pt x="0" y="1212523"/>
                  <a:pt x="0" y="1142419"/>
                </a:cubicBezTo>
                <a:lnTo>
                  <a:pt x="0" y="126935"/>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1943" tIns="61943" rIns="61943" bIns="61943" numCol="1" spcCol="1270" anchor="ctr" anchorCtr="0">
            <a:noAutofit/>
          </a:bodyPr>
          <a:lstStyle/>
          <a:p>
            <a:pPr lvl="0" algn="ctr" defTabSz="577850" rtl="0">
              <a:lnSpc>
                <a:spcPct val="90000"/>
              </a:lnSpc>
              <a:spcBef>
                <a:spcPct val="0"/>
              </a:spcBef>
              <a:spcAft>
                <a:spcPct val="35000"/>
              </a:spcAft>
            </a:pPr>
            <a:r>
              <a:rPr lang="it-IT" kern="1200" dirty="0" smtClean="0"/>
              <a:t>il voucher si affianca al nero e non mi piace, per questo lo evito (studentessa, Bologna, 23 anni)</a:t>
            </a:r>
            <a:endParaRPr lang="it-IT" kern="1200" dirty="0"/>
          </a:p>
        </p:txBody>
      </p:sp>
      <p:sp>
        <p:nvSpPr>
          <p:cNvPr id="8" name="Freccia sinistra 7"/>
          <p:cNvSpPr/>
          <p:nvPr/>
        </p:nvSpPr>
        <p:spPr>
          <a:xfrm rot="5400000">
            <a:off x="4358674" y="3908789"/>
            <a:ext cx="1282313" cy="476007"/>
          </a:xfrm>
          <a:prstGeom prst="leftArrow">
            <a:avLst>
              <a:gd name="adj1" fmla="val 60000"/>
              <a:gd name="adj2" fmla="val 50000"/>
            </a:avLst>
          </a:prstGeom>
          <a:solidFill>
            <a:srgbClr val="FD8527"/>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9" name="Figura a mano libera 8"/>
          <p:cNvSpPr/>
          <p:nvPr/>
        </p:nvSpPr>
        <p:spPr>
          <a:xfrm>
            <a:off x="4206485" y="1403573"/>
            <a:ext cx="1586692" cy="1846058"/>
          </a:xfrm>
          <a:custGeom>
            <a:avLst/>
            <a:gdLst>
              <a:gd name="connsiteX0" fmla="*/ 0 w 1586692"/>
              <a:gd name="connsiteY0" fmla="*/ 126935 h 1269354"/>
              <a:gd name="connsiteX1" fmla="*/ 126935 w 1586692"/>
              <a:gd name="connsiteY1" fmla="*/ 0 h 1269354"/>
              <a:gd name="connsiteX2" fmla="*/ 1459757 w 1586692"/>
              <a:gd name="connsiteY2" fmla="*/ 0 h 1269354"/>
              <a:gd name="connsiteX3" fmla="*/ 1586692 w 1586692"/>
              <a:gd name="connsiteY3" fmla="*/ 126935 h 1269354"/>
              <a:gd name="connsiteX4" fmla="*/ 1586692 w 1586692"/>
              <a:gd name="connsiteY4" fmla="*/ 1142419 h 1269354"/>
              <a:gd name="connsiteX5" fmla="*/ 1459757 w 1586692"/>
              <a:gd name="connsiteY5" fmla="*/ 1269354 h 1269354"/>
              <a:gd name="connsiteX6" fmla="*/ 126935 w 1586692"/>
              <a:gd name="connsiteY6" fmla="*/ 1269354 h 1269354"/>
              <a:gd name="connsiteX7" fmla="*/ 0 w 1586692"/>
              <a:gd name="connsiteY7" fmla="*/ 1142419 h 1269354"/>
              <a:gd name="connsiteX8" fmla="*/ 0 w 1586692"/>
              <a:gd name="connsiteY8" fmla="*/ 126935 h 12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692" h="1269354">
                <a:moveTo>
                  <a:pt x="0" y="126935"/>
                </a:moveTo>
                <a:cubicBezTo>
                  <a:pt x="0" y="56831"/>
                  <a:pt x="56831" y="0"/>
                  <a:pt x="126935" y="0"/>
                </a:cubicBezTo>
                <a:lnTo>
                  <a:pt x="1459757" y="0"/>
                </a:lnTo>
                <a:cubicBezTo>
                  <a:pt x="1529861" y="0"/>
                  <a:pt x="1586692" y="56831"/>
                  <a:pt x="1586692" y="126935"/>
                </a:cubicBezTo>
                <a:lnTo>
                  <a:pt x="1586692" y="1142419"/>
                </a:lnTo>
                <a:cubicBezTo>
                  <a:pt x="1586692" y="1212523"/>
                  <a:pt x="1529861" y="1269354"/>
                  <a:pt x="1459757" y="1269354"/>
                </a:cubicBezTo>
                <a:lnTo>
                  <a:pt x="126935" y="1269354"/>
                </a:lnTo>
                <a:cubicBezTo>
                  <a:pt x="56831" y="1269354"/>
                  <a:pt x="0" y="1212523"/>
                  <a:pt x="0" y="1142419"/>
                </a:cubicBezTo>
                <a:lnTo>
                  <a:pt x="0" y="126935"/>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1943" tIns="61943" rIns="61943" bIns="61943" numCol="1" spcCol="1270" anchor="ctr" anchorCtr="0">
            <a:noAutofit/>
          </a:bodyPr>
          <a:lstStyle/>
          <a:p>
            <a:pPr lvl="0" algn="ctr" defTabSz="577850" rtl="0">
              <a:lnSpc>
                <a:spcPct val="90000"/>
              </a:lnSpc>
              <a:spcBef>
                <a:spcPct val="0"/>
              </a:spcBef>
              <a:spcAft>
                <a:spcPct val="35000"/>
              </a:spcAft>
            </a:pPr>
            <a:r>
              <a:rPr lang="it-IT" sz="1600" kern="1200" dirty="0" smtClean="0"/>
              <a:t>in voucher è meglio, ma in nero è meglio uguale</a:t>
            </a:r>
          </a:p>
          <a:p>
            <a:pPr lvl="0" algn="ctr" defTabSz="577850" rtl="0">
              <a:lnSpc>
                <a:spcPct val="90000"/>
              </a:lnSpc>
              <a:spcBef>
                <a:spcPct val="0"/>
              </a:spcBef>
              <a:spcAft>
                <a:spcPct val="35000"/>
              </a:spcAft>
            </a:pPr>
            <a:r>
              <a:rPr lang="it-IT" sz="1600" kern="1200" dirty="0" smtClean="0"/>
              <a:t>(meccanico, Bangladesh, 34 anni)</a:t>
            </a:r>
            <a:endParaRPr lang="it-IT" sz="1600" kern="1200" dirty="0"/>
          </a:p>
        </p:txBody>
      </p:sp>
      <p:sp>
        <p:nvSpPr>
          <p:cNvPr id="10" name="Freccia sinistra 9"/>
          <p:cNvSpPr/>
          <p:nvPr/>
        </p:nvSpPr>
        <p:spPr>
          <a:xfrm rot="8373879">
            <a:off x="4836900" y="4312984"/>
            <a:ext cx="1282313" cy="476007"/>
          </a:xfrm>
          <a:prstGeom prst="leftArrow">
            <a:avLst>
              <a:gd name="adj1" fmla="val 60000"/>
              <a:gd name="adj2" fmla="val 50000"/>
            </a:avLst>
          </a:prstGeom>
          <a:solidFill>
            <a:srgbClr val="FD8527"/>
          </a:solid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dk2">
              <a:hueOff val="0"/>
              <a:satOff val="0"/>
              <a:lumOff val="0"/>
              <a:alphaOff val="0"/>
            </a:schemeClr>
          </a:fontRef>
        </p:style>
      </p:sp>
      <p:sp>
        <p:nvSpPr>
          <p:cNvPr id="11" name="Figura a mano libera 10"/>
          <p:cNvSpPr/>
          <p:nvPr/>
        </p:nvSpPr>
        <p:spPr>
          <a:xfrm>
            <a:off x="6002104" y="2915018"/>
            <a:ext cx="2926640" cy="1269354"/>
          </a:xfrm>
          <a:custGeom>
            <a:avLst/>
            <a:gdLst>
              <a:gd name="connsiteX0" fmla="*/ 0 w 1586692"/>
              <a:gd name="connsiteY0" fmla="*/ 126935 h 1269354"/>
              <a:gd name="connsiteX1" fmla="*/ 126935 w 1586692"/>
              <a:gd name="connsiteY1" fmla="*/ 0 h 1269354"/>
              <a:gd name="connsiteX2" fmla="*/ 1459757 w 1586692"/>
              <a:gd name="connsiteY2" fmla="*/ 0 h 1269354"/>
              <a:gd name="connsiteX3" fmla="*/ 1586692 w 1586692"/>
              <a:gd name="connsiteY3" fmla="*/ 126935 h 1269354"/>
              <a:gd name="connsiteX4" fmla="*/ 1586692 w 1586692"/>
              <a:gd name="connsiteY4" fmla="*/ 1142419 h 1269354"/>
              <a:gd name="connsiteX5" fmla="*/ 1459757 w 1586692"/>
              <a:gd name="connsiteY5" fmla="*/ 1269354 h 1269354"/>
              <a:gd name="connsiteX6" fmla="*/ 126935 w 1586692"/>
              <a:gd name="connsiteY6" fmla="*/ 1269354 h 1269354"/>
              <a:gd name="connsiteX7" fmla="*/ 0 w 1586692"/>
              <a:gd name="connsiteY7" fmla="*/ 1142419 h 1269354"/>
              <a:gd name="connsiteX8" fmla="*/ 0 w 1586692"/>
              <a:gd name="connsiteY8" fmla="*/ 126935 h 12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692" h="1269354">
                <a:moveTo>
                  <a:pt x="0" y="126935"/>
                </a:moveTo>
                <a:cubicBezTo>
                  <a:pt x="0" y="56831"/>
                  <a:pt x="56831" y="0"/>
                  <a:pt x="126935" y="0"/>
                </a:cubicBezTo>
                <a:lnTo>
                  <a:pt x="1459757" y="0"/>
                </a:lnTo>
                <a:cubicBezTo>
                  <a:pt x="1529861" y="0"/>
                  <a:pt x="1586692" y="56831"/>
                  <a:pt x="1586692" y="126935"/>
                </a:cubicBezTo>
                <a:lnTo>
                  <a:pt x="1586692" y="1142419"/>
                </a:lnTo>
                <a:cubicBezTo>
                  <a:pt x="1586692" y="1212523"/>
                  <a:pt x="1529861" y="1269354"/>
                  <a:pt x="1459757" y="1269354"/>
                </a:cubicBezTo>
                <a:lnTo>
                  <a:pt x="126935" y="1269354"/>
                </a:lnTo>
                <a:cubicBezTo>
                  <a:pt x="56831" y="1269354"/>
                  <a:pt x="0" y="1212523"/>
                  <a:pt x="0" y="1142419"/>
                </a:cubicBezTo>
                <a:lnTo>
                  <a:pt x="0" y="126935"/>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1943" tIns="61943" rIns="61943" bIns="61943" numCol="1" spcCol="1270" anchor="ctr" anchorCtr="0">
            <a:noAutofit/>
          </a:bodyPr>
          <a:lstStyle/>
          <a:p>
            <a:pPr lvl="0" algn="ctr" defTabSz="577850" rtl="0">
              <a:lnSpc>
                <a:spcPct val="90000"/>
              </a:lnSpc>
              <a:spcBef>
                <a:spcPct val="0"/>
              </a:spcBef>
              <a:spcAft>
                <a:spcPct val="35000"/>
              </a:spcAft>
            </a:pPr>
            <a:r>
              <a:rPr lang="it-IT" kern="1200" dirty="0" smtClean="0"/>
              <a:t>a me il voucher conviene, le ore sono pagate di più che col contratto a TD (studente, Romania, 26 anni)</a:t>
            </a:r>
            <a:endParaRPr lang="it-IT" kern="1200" dirty="0"/>
          </a:p>
        </p:txBody>
      </p:sp>
      <p:sp>
        <p:nvSpPr>
          <p:cNvPr id="5" name="Figura a mano libera 4"/>
          <p:cNvSpPr/>
          <p:nvPr/>
        </p:nvSpPr>
        <p:spPr>
          <a:xfrm>
            <a:off x="4176216" y="3971900"/>
            <a:ext cx="1670202" cy="1680145"/>
          </a:xfrm>
          <a:custGeom>
            <a:avLst/>
            <a:gdLst>
              <a:gd name="connsiteX0" fmla="*/ 0 w 1670202"/>
              <a:gd name="connsiteY0" fmla="*/ 835101 h 1670202"/>
              <a:gd name="connsiteX1" fmla="*/ 835101 w 1670202"/>
              <a:gd name="connsiteY1" fmla="*/ 0 h 1670202"/>
              <a:gd name="connsiteX2" fmla="*/ 1670202 w 1670202"/>
              <a:gd name="connsiteY2" fmla="*/ 835101 h 1670202"/>
              <a:gd name="connsiteX3" fmla="*/ 835101 w 1670202"/>
              <a:gd name="connsiteY3" fmla="*/ 1670202 h 1670202"/>
              <a:gd name="connsiteX4" fmla="*/ 0 w 1670202"/>
              <a:gd name="connsiteY4" fmla="*/ 835101 h 1670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202" h="1670202">
                <a:moveTo>
                  <a:pt x="0" y="835101"/>
                </a:moveTo>
                <a:cubicBezTo>
                  <a:pt x="0" y="373887"/>
                  <a:pt x="373887" y="0"/>
                  <a:pt x="835101" y="0"/>
                </a:cubicBezTo>
                <a:cubicBezTo>
                  <a:pt x="1296315" y="0"/>
                  <a:pt x="1670202" y="373887"/>
                  <a:pt x="1670202" y="835101"/>
                </a:cubicBezTo>
                <a:cubicBezTo>
                  <a:pt x="1670202" y="1296315"/>
                  <a:pt x="1296315" y="1670202"/>
                  <a:pt x="835101" y="1670202"/>
                </a:cubicBezTo>
                <a:cubicBezTo>
                  <a:pt x="373887" y="1670202"/>
                  <a:pt x="0" y="1296315"/>
                  <a:pt x="0" y="835101"/>
                </a:cubicBez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54120" tIns="254120" rIns="254120" bIns="254120" numCol="1" spcCol="1270" anchor="ctr" anchorCtr="0">
            <a:noAutofit/>
          </a:bodyPr>
          <a:lstStyle/>
          <a:p>
            <a:pPr lvl="0" algn="ctr" defTabSz="666750" rtl="0">
              <a:lnSpc>
                <a:spcPct val="90000"/>
              </a:lnSpc>
              <a:spcBef>
                <a:spcPct val="0"/>
              </a:spcBef>
              <a:spcAft>
                <a:spcPct val="35000"/>
              </a:spcAft>
            </a:pPr>
            <a:r>
              <a:rPr lang="it-IT" sz="1400" kern="1200" dirty="0" smtClean="0"/>
              <a:t>Strumento generalizzato</a:t>
            </a:r>
            <a:endParaRPr lang="it-IT" sz="1400" kern="1200" dirty="0"/>
          </a:p>
        </p:txBody>
      </p:sp>
      <p:sp>
        <p:nvSpPr>
          <p:cNvPr id="12" name="Figura a mano libera 11"/>
          <p:cNvSpPr/>
          <p:nvPr/>
        </p:nvSpPr>
        <p:spPr>
          <a:xfrm>
            <a:off x="3706803" y="6156101"/>
            <a:ext cx="2557645" cy="981322"/>
          </a:xfrm>
          <a:custGeom>
            <a:avLst/>
            <a:gdLst>
              <a:gd name="connsiteX0" fmla="*/ 0 w 1586692"/>
              <a:gd name="connsiteY0" fmla="*/ 126935 h 1269354"/>
              <a:gd name="connsiteX1" fmla="*/ 126935 w 1586692"/>
              <a:gd name="connsiteY1" fmla="*/ 0 h 1269354"/>
              <a:gd name="connsiteX2" fmla="*/ 1459757 w 1586692"/>
              <a:gd name="connsiteY2" fmla="*/ 0 h 1269354"/>
              <a:gd name="connsiteX3" fmla="*/ 1586692 w 1586692"/>
              <a:gd name="connsiteY3" fmla="*/ 126935 h 1269354"/>
              <a:gd name="connsiteX4" fmla="*/ 1586692 w 1586692"/>
              <a:gd name="connsiteY4" fmla="*/ 1142419 h 1269354"/>
              <a:gd name="connsiteX5" fmla="*/ 1459757 w 1586692"/>
              <a:gd name="connsiteY5" fmla="*/ 1269354 h 1269354"/>
              <a:gd name="connsiteX6" fmla="*/ 126935 w 1586692"/>
              <a:gd name="connsiteY6" fmla="*/ 1269354 h 1269354"/>
              <a:gd name="connsiteX7" fmla="*/ 0 w 1586692"/>
              <a:gd name="connsiteY7" fmla="*/ 1142419 h 1269354"/>
              <a:gd name="connsiteX8" fmla="*/ 0 w 1586692"/>
              <a:gd name="connsiteY8" fmla="*/ 126935 h 12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6692" h="1269354">
                <a:moveTo>
                  <a:pt x="0" y="126935"/>
                </a:moveTo>
                <a:cubicBezTo>
                  <a:pt x="0" y="56831"/>
                  <a:pt x="56831" y="0"/>
                  <a:pt x="126935" y="0"/>
                </a:cubicBezTo>
                <a:lnTo>
                  <a:pt x="1459757" y="0"/>
                </a:lnTo>
                <a:cubicBezTo>
                  <a:pt x="1529861" y="0"/>
                  <a:pt x="1586692" y="56831"/>
                  <a:pt x="1586692" y="126935"/>
                </a:cubicBezTo>
                <a:lnTo>
                  <a:pt x="1586692" y="1142419"/>
                </a:lnTo>
                <a:cubicBezTo>
                  <a:pt x="1586692" y="1212523"/>
                  <a:pt x="1529861" y="1269354"/>
                  <a:pt x="1459757" y="1269354"/>
                </a:cubicBezTo>
                <a:lnTo>
                  <a:pt x="126935" y="1269354"/>
                </a:lnTo>
                <a:cubicBezTo>
                  <a:pt x="56831" y="1269354"/>
                  <a:pt x="0" y="1212523"/>
                  <a:pt x="0" y="1142419"/>
                </a:cubicBezTo>
                <a:lnTo>
                  <a:pt x="0" y="126935"/>
                </a:lnTo>
                <a:close/>
              </a:path>
            </a:pathLst>
          </a:custGeom>
          <a:ln>
            <a:solidFill>
              <a:srgbClr val="8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1943" tIns="61943" rIns="61943" bIns="61943" numCol="1" spcCol="1270" anchor="ctr" anchorCtr="0">
            <a:noAutofit/>
          </a:bodyPr>
          <a:lstStyle/>
          <a:p>
            <a:pPr lvl="0" algn="ctr" defTabSz="577850" rtl="0">
              <a:lnSpc>
                <a:spcPct val="90000"/>
              </a:lnSpc>
              <a:spcBef>
                <a:spcPct val="0"/>
              </a:spcBef>
              <a:spcAft>
                <a:spcPct val="35000"/>
              </a:spcAft>
            </a:pPr>
            <a:r>
              <a:rPr lang="it-IT" dirty="0" smtClean="0"/>
              <a:t>Riconoscimento e significato soggettivo</a:t>
            </a:r>
            <a:endParaRPr lang="it-IT" kern="1200" dirty="0"/>
          </a:p>
        </p:txBody>
      </p:sp>
      <p:sp>
        <p:nvSpPr>
          <p:cNvPr id="13" name="CasellaDiTesto 12"/>
          <p:cNvSpPr txBox="1"/>
          <p:nvPr/>
        </p:nvSpPr>
        <p:spPr>
          <a:xfrm>
            <a:off x="143768" y="611485"/>
            <a:ext cx="7708761" cy="671979"/>
          </a:xfrm>
          <a:prstGeom prst="rect">
            <a:avLst/>
          </a:prstGeom>
          <a:noFill/>
        </p:spPr>
        <p:txBody>
          <a:bodyPr wrap="none" rtlCol="0">
            <a:spAutoFit/>
          </a:bodyPr>
          <a:lstStyle/>
          <a:p>
            <a:r>
              <a:rPr lang="it-IT" sz="4000" b="1" dirty="0">
                <a:solidFill>
                  <a:srgbClr val="C00000"/>
                </a:solidFill>
              </a:rPr>
              <a:t>l</a:t>
            </a:r>
            <a:r>
              <a:rPr lang="it-IT" sz="4000" b="1" dirty="0" smtClean="0">
                <a:solidFill>
                  <a:srgbClr val="C00000"/>
                </a:solidFill>
              </a:rPr>
              <a:t>avoratori diversi, diversi significati</a:t>
            </a:r>
            <a:endParaRPr lang="it-IT" sz="4000" b="1" dirty="0">
              <a:solidFill>
                <a:srgbClr val="C00000"/>
              </a:solidFill>
            </a:endParaRPr>
          </a:p>
        </p:txBody>
      </p:sp>
    </p:spTree>
    <p:extLst>
      <p:ext uri="{BB962C8B-B14F-4D97-AF65-F5344CB8AC3E}">
        <p14:creationId xmlns:p14="http://schemas.microsoft.com/office/powerpoint/2010/main" val="4162135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7" grpId="0" animBg="1"/>
      <p:bldP spid="9" grpId="0" animBg="1"/>
      <p:bldP spid="11" grpId="0" animBg="1"/>
      <p:bldP spid="5"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31800" y="1907629"/>
            <a:ext cx="9064625" cy="4378325"/>
          </a:xfrm>
        </p:spPr>
        <p:txBody>
          <a:bodyPr>
            <a:normAutofit fontScale="55000" lnSpcReduction="20000"/>
          </a:bodyPr>
          <a:lstStyle/>
          <a:p>
            <a:pPr marL="0" indent="0">
              <a:buNone/>
            </a:pPr>
            <a:r>
              <a:rPr lang="it-IT" dirty="0"/>
              <a:t>Essendo uno studente, per fare un part-time, il voucher conviene. Però è… quando dovrò lavorare per pensare a cose più in grande no. Bisogna avere un contratto a tempo più lungo, determinato per qualche anno, o l'indeterminato. [Rist_M_2</a:t>
            </a:r>
            <a:r>
              <a:rPr lang="it-IT" dirty="0" smtClean="0"/>
              <a:t>]</a:t>
            </a:r>
          </a:p>
          <a:p>
            <a:pPr marL="0" indent="0">
              <a:buNone/>
            </a:pPr>
            <a:endParaRPr lang="it-IT" dirty="0"/>
          </a:p>
          <a:p>
            <a:pPr marL="0" indent="0">
              <a:buNone/>
            </a:pPr>
            <a:r>
              <a:rPr lang="it-IT" dirty="0"/>
              <a:t>È una questione più psicologica che altro. Il discorso è che uno dice di no perché poi lo devi fare per forza, ma intanto lo fai lo stesso. Ti faccio l'esempio della mia collega che dovrebbe lavorare durante quel festivo che io volevo prendermi. Risulta che quel giorno, cadendo nel giorno di riposo, lei ha il giorno libero, da contratto. Ha tranquillamente potuto dire di no, io no. Cioè, se mi chiami in quel giorno io devo farlo e basta, e quindi finirò tardi, chiuderò io. Ma mi devo tenere il lavoro, quindi... Ti incastrano ancora di più. Perché adesso, più o meno, io devo dire di sì, però per tenermi il </a:t>
            </a:r>
            <a:r>
              <a:rPr lang="it-IT" dirty="0" smtClean="0"/>
              <a:t>lavoro. Nel </a:t>
            </a:r>
            <a:r>
              <a:rPr lang="it-IT" dirty="0"/>
              <a:t>corso del tempo sto valutando molto questa cosa. Perché vedo che i miei colleghi con il contratto stagionale poi hanno la disoccupazione in inverno. E a me sarebbe sempre spettata. C’è da dire che io non ho mai troppo sofferto della cosa, perché alla fine io lavoravo solo l’estate, mentre in inverno avevo la borsa di studio. Il problema si è posto quando per un incidente, che mi ha immobilizzato a lungo, sono andata fuori corso. Ho perso la borsa e non avevo lavorato abbastanza. Ora non riesco ad avere un fisso. Certo è che poi la malattia e i permessi e la disoccupazione sono calcolate sulle ore dichiarate, non su tutte quelle che qua fanno lavorare in più anche agli stagionali. [Rist_F_1]</a:t>
            </a:r>
          </a:p>
          <a:p>
            <a:pPr marL="0" indent="0">
              <a:buNone/>
            </a:pPr>
            <a:endParaRPr lang="it-IT" dirty="0" smtClean="0"/>
          </a:p>
          <a:p>
            <a:pPr marL="0" indent="0">
              <a:buNone/>
            </a:pPr>
            <a:endParaRPr lang="it-IT" dirty="0"/>
          </a:p>
          <a:p>
            <a:pPr marL="0" indent="0">
              <a:buNone/>
            </a:pPr>
            <a:endParaRPr lang="it-IT" dirty="0"/>
          </a:p>
          <a:p>
            <a:endParaRPr lang="it-IT" dirty="0"/>
          </a:p>
        </p:txBody>
      </p:sp>
      <p:sp>
        <p:nvSpPr>
          <p:cNvPr id="4" name="CasellaDiTesto 3"/>
          <p:cNvSpPr txBox="1"/>
          <p:nvPr/>
        </p:nvSpPr>
        <p:spPr>
          <a:xfrm>
            <a:off x="143768" y="611485"/>
            <a:ext cx="4993174" cy="671979"/>
          </a:xfrm>
          <a:prstGeom prst="rect">
            <a:avLst/>
          </a:prstGeom>
          <a:noFill/>
        </p:spPr>
        <p:txBody>
          <a:bodyPr wrap="none" rtlCol="0">
            <a:spAutoFit/>
          </a:bodyPr>
          <a:lstStyle/>
          <a:p>
            <a:r>
              <a:rPr lang="it-IT" sz="4000" b="1" dirty="0" smtClean="0">
                <a:solidFill>
                  <a:srgbClr val="C00000"/>
                </a:solidFill>
              </a:rPr>
              <a:t>un’ambiguità rischiosa </a:t>
            </a:r>
            <a:endParaRPr lang="it-IT" sz="4000" b="1" dirty="0">
              <a:solidFill>
                <a:srgbClr val="C00000"/>
              </a:solidFill>
            </a:endParaRPr>
          </a:p>
        </p:txBody>
      </p:sp>
    </p:spTree>
    <p:extLst>
      <p:ext uri="{BB962C8B-B14F-4D97-AF65-F5344CB8AC3E}">
        <p14:creationId xmlns:p14="http://schemas.microsoft.com/office/powerpoint/2010/main" val="22390721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3000" b="1" dirty="0" smtClean="0">
                <a:solidFill>
                  <a:srgbClr val="C00000"/>
                </a:solidFill>
                <a:latin typeface="Calibri (intestazioni)"/>
                <a:cs typeface="Calibri (intestazioni)"/>
              </a:rPr>
              <a:t>Voucher: tra precarietà e diseguaglianza</a:t>
            </a:r>
            <a:endParaRPr lang="it-IT" sz="3000" b="1" dirty="0">
              <a:solidFill>
                <a:srgbClr val="C00000"/>
              </a:solidFill>
              <a:latin typeface="Calibri (intestazioni)"/>
              <a:cs typeface="Calibri (intestazioni)"/>
            </a:endParaRPr>
          </a:p>
        </p:txBody>
      </p:sp>
      <p:sp>
        <p:nvSpPr>
          <p:cNvPr id="5" name="Figura a mano libera 4"/>
          <p:cNvSpPr/>
          <p:nvPr/>
        </p:nvSpPr>
        <p:spPr>
          <a:xfrm>
            <a:off x="3544984" y="2013839"/>
            <a:ext cx="3151512" cy="1241773"/>
          </a:xfrm>
          <a:custGeom>
            <a:avLst/>
            <a:gdLst>
              <a:gd name="connsiteX0" fmla="*/ 0 w 2483547"/>
              <a:gd name="connsiteY0" fmla="*/ 124177 h 1241773"/>
              <a:gd name="connsiteX1" fmla="*/ 124177 w 2483547"/>
              <a:gd name="connsiteY1" fmla="*/ 0 h 1241773"/>
              <a:gd name="connsiteX2" fmla="*/ 2359370 w 2483547"/>
              <a:gd name="connsiteY2" fmla="*/ 0 h 1241773"/>
              <a:gd name="connsiteX3" fmla="*/ 2483547 w 2483547"/>
              <a:gd name="connsiteY3" fmla="*/ 124177 h 1241773"/>
              <a:gd name="connsiteX4" fmla="*/ 2483547 w 2483547"/>
              <a:gd name="connsiteY4" fmla="*/ 1117596 h 1241773"/>
              <a:gd name="connsiteX5" fmla="*/ 2359370 w 2483547"/>
              <a:gd name="connsiteY5" fmla="*/ 1241773 h 1241773"/>
              <a:gd name="connsiteX6" fmla="*/ 124177 w 2483547"/>
              <a:gd name="connsiteY6" fmla="*/ 1241773 h 1241773"/>
              <a:gd name="connsiteX7" fmla="*/ 0 w 2483547"/>
              <a:gd name="connsiteY7" fmla="*/ 1117596 h 1241773"/>
              <a:gd name="connsiteX8" fmla="*/ 0 w 2483547"/>
              <a:gd name="connsiteY8" fmla="*/ 124177 h 12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47" h="1241773">
                <a:moveTo>
                  <a:pt x="0" y="124177"/>
                </a:moveTo>
                <a:cubicBezTo>
                  <a:pt x="0" y="55596"/>
                  <a:pt x="55596" y="0"/>
                  <a:pt x="124177" y="0"/>
                </a:cubicBezTo>
                <a:lnTo>
                  <a:pt x="2359370" y="0"/>
                </a:lnTo>
                <a:cubicBezTo>
                  <a:pt x="2427951" y="0"/>
                  <a:pt x="2483547" y="55596"/>
                  <a:pt x="2483547" y="124177"/>
                </a:cubicBezTo>
                <a:lnTo>
                  <a:pt x="2483547" y="1117596"/>
                </a:lnTo>
                <a:cubicBezTo>
                  <a:pt x="2483547" y="1186177"/>
                  <a:pt x="2427951" y="1241773"/>
                  <a:pt x="2359370" y="1241773"/>
                </a:cubicBezTo>
                <a:lnTo>
                  <a:pt x="124177" y="1241773"/>
                </a:lnTo>
                <a:cubicBezTo>
                  <a:pt x="55596" y="1241773"/>
                  <a:pt x="0" y="1186177"/>
                  <a:pt x="0" y="1117596"/>
                </a:cubicBezTo>
                <a:lnTo>
                  <a:pt x="0" y="124177"/>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08760" tIns="108760" rIns="108760" bIns="108760" numCol="1" spcCol="1270" anchor="ctr" anchorCtr="0">
            <a:noAutofit/>
          </a:bodyPr>
          <a:lstStyle/>
          <a:p>
            <a:pPr lvl="0" algn="ctr" defTabSz="844550">
              <a:lnSpc>
                <a:spcPct val="90000"/>
              </a:lnSpc>
              <a:spcBef>
                <a:spcPct val="0"/>
              </a:spcBef>
              <a:spcAft>
                <a:spcPct val="35000"/>
              </a:spcAft>
            </a:pPr>
            <a:r>
              <a:rPr lang="it-IT" sz="2400" kern="1200" dirty="0" smtClean="0">
                <a:solidFill>
                  <a:srgbClr val="800000"/>
                </a:solidFill>
              </a:rPr>
              <a:t>fragilità esterne al luogo di lavoro</a:t>
            </a:r>
            <a:endParaRPr lang="it-IT" sz="2400" kern="1200" dirty="0">
              <a:solidFill>
                <a:srgbClr val="800000"/>
              </a:solidFill>
            </a:endParaRPr>
          </a:p>
        </p:txBody>
      </p:sp>
      <p:sp>
        <p:nvSpPr>
          <p:cNvPr id="6" name="Figura a mano libera 5"/>
          <p:cNvSpPr/>
          <p:nvPr/>
        </p:nvSpPr>
        <p:spPr>
          <a:xfrm rot="3600000">
            <a:off x="5847010" y="4164151"/>
            <a:ext cx="1294284" cy="551514"/>
          </a:xfrm>
          <a:custGeom>
            <a:avLst/>
            <a:gdLst>
              <a:gd name="connsiteX0" fmla="*/ 0 w 1294284"/>
              <a:gd name="connsiteY0" fmla="*/ 217310 h 434620"/>
              <a:gd name="connsiteX1" fmla="*/ 217310 w 1294284"/>
              <a:gd name="connsiteY1" fmla="*/ 0 h 434620"/>
              <a:gd name="connsiteX2" fmla="*/ 217310 w 1294284"/>
              <a:gd name="connsiteY2" fmla="*/ 86924 h 434620"/>
              <a:gd name="connsiteX3" fmla="*/ 1076974 w 1294284"/>
              <a:gd name="connsiteY3" fmla="*/ 86924 h 434620"/>
              <a:gd name="connsiteX4" fmla="*/ 1076974 w 1294284"/>
              <a:gd name="connsiteY4" fmla="*/ 0 h 434620"/>
              <a:gd name="connsiteX5" fmla="*/ 1294284 w 1294284"/>
              <a:gd name="connsiteY5" fmla="*/ 217310 h 434620"/>
              <a:gd name="connsiteX6" fmla="*/ 1076974 w 1294284"/>
              <a:gd name="connsiteY6" fmla="*/ 434620 h 434620"/>
              <a:gd name="connsiteX7" fmla="*/ 1076974 w 1294284"/>
              <a:gd name="connsiteY7" fmla="*/ 347696 h 434620"/>
              <a:gd name="connsiteX8" fmla="*/ 217310 w 1294284"/>
              <a:gd name="connsiteY8" fmla="*/ 347696 h 434620"/>
              <a:gd name="connsiteX9" fmla="*/ 217310 w 1294284"/>
              <a:gd name="connsiteY9" fmla="*/ 434620 h 434620"/>
              <a:gd name="connsiteX10" fmla="*/ 0 w 1294284"/>
              <a:gd name="connsiteY10" fmla="*/ 217310 h 4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4284" h="434620">
                <a:moveTo>
                  <a:pt x="0" y="217310"/>
                </a:moveTo>
                <a:lnTo>
                  <a:pt x="217310" y="0"/>
                </a:lnTo>
                <a:lnTo>
                  <a:pt x="217310" y="86924"/>
                </a:lnTo>
                <a:lnTo>
                  <a:pt x="1076974" y="86924"/>
                </a:lnTo>
                <a:lnTo>
                  <a:pt x="1076974" y="0"/>
                </a:lnTo>
                <a:lnTo>
                  <a:pt x="1294284" y="217310"/>
                </a:lnTo>
                <a:lnTo>
                  <a:pt x="1076974" y="434620"/>
                </a:lnTo>
                <a:lnTo>
                  <a:pt x="1076974" y="347696"/>
                </a:lnTo>
                <a:lnTo>
                  <a:pt x="217310" y="347696"/>
                </a:lnTo>
                <a:lnTo>
                  <a:pt x="217310" y="434620"/>
                </a:lnTo>
                <a:lnTo>
                  <a:pt x="0" y="217310"/>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30386" tIns="86924" rIns="130385" bIns="86924" numCol="1" spcCol="1270" anchor="ctr" anchorCtr="0">
            <a:noAutofit/>
          </a:bodyPr>
          <a:lstStyle/>
          <a:p>
            <a:pPr lvl="0" algn="ctr" defTabSz="711200">
              <a:lnSpc>
                <a:spcPct val="90000"/>
              </a:lnSpc>
              <a:spcBef>
                <a:spcPct val="0"/>
              </a:spcBef>
              <a:spcAft>
                <a:spcPct val="35000"/>
              </a:spcAft>
            </a:pPr>
            <a:endParaRPr lang="it-IT" sz="2000" kern="1200">
              <a:solidFill>
                <a:srgbClr val="800000"/>
              </a:solidFill>
            </a:endParaRPr>
          </a:p>
        </p:txBody>
      </p:sp>
      <p:sp>
        <p:nvSpPr>
          <p:cNvPr id="7" name="Figura a mano libera 6"/>
          <p:cNvSpPr/>
          <p:nvPr/>
        </p:nvSpPr>
        <p:spPr>
          <a:xfrm>
            <a:off x="6137272" y="5565758"/>
            <a:ext cx="3151512" cy="1241773"/>
          </a:xfrm>
          <a:custGeom>
            <a:avLst/>
            <a:gdLst>
              <a:gd name="connsiteX0" fmla="*/ 0 w 2483547"/>
              <a:gd name="connsiteY0" fmla="*/ 124177 h 1241773"/>
              <a:gd name="connsiteX1" fmla="*/ 124177 w 2483547"/>
              <a:gd name="connsiteY1" fmla="*/ 0 h 1241773"/>
              <a:gd name="connsiteX2" fmla="*/ 2359370 w 2483547"/>
              <a:gd name="connsiteY2" fmla="*/ 0 h 1241773"/>
              <a:gd name="connsiteX3" fmla="*/ 2483547 w 2483547"/>
              <a:gd name="connsiteY3" fmla="*/ 124177 h 1241773"/>
              <a:gd name="connsiteX4" fmla="*/ 2483547 w 2483547"/>
              <a:gd name="connsiteY4" fmla="*/ 1117596 h 1241773"/>
              <a:gd name="connsiteX5" fmla="*/ 2359370 w 2483547"/>
              <a:gd name="connsiteY5" fmla="*/ 1241773 h 1241773"/>
              <a:gd name="connsiteX6" fmla="*/ 124177 w 2483547"/>
              <a:gd name="connsiteY6" fmla="*/ 1241773 h 1241773"/>
              <a:gd name="connsiteX7" fmla="*/ 0 w 2483547"/>
              <a:gd name="connsiteY7" fmla="*/ 1117596 h 1241773"/>
              <a:gd name="connsiteX8" fmla="*/ 0 w 2483547"/>
              <a:gd name="connsiteY8" fmla="*/ 124177 h 12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47" h="1241773">
                <a:moveTo>
                  <a:pt x="0" y="124177"/>
                </a:moveTo>
                <a:cubicBezTo>
                  <a:pt x="0" y="55596"/>
                  <a:pt x="55596" y="0"/>
                  <a:pt x="124177" y="0"/>
                </a:cubicBezTo>
                <a:lnTo>
                  <a:pt x="2359370" y="0"/>
                </a:lnTo>
                <a:cubicBezTo>
                  <a:pt x="2427951" y="0"/>
                  <a:pt x="2483547" y="55596"/>
                  <a:pt x="2483547" y="124177"/>
                </a:cubicBezTo>
                <a:lnTo>
                  <a:pt x="2483547" y="1117596"/>
                </a:lnTo>
                <a:cubicBezTo>
                  <a:pt x="2483547" y="1186177"/>
                  <a:pt x="2427951" y="1241773"/>
                  <a:pt x="2359370" y="1241773"/>
                </a:cubicBezTo>
                <a:lnTo>
                  <a:pt x="124177" y="1241773"/>
                </a:lnTo>
                <a:cubicBezTo>
                  <a:pt x="55596" y="1241773"/>
                  <a:pt x="0" y="1186177"/>
                  <a:pt x="0" y="1117596"/>
                </a:cubicBezTo>
                <a:lnTo>
                  <a:pt x="0" y="124177"/>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08760" tIns="108760" rIns="108760" bIns="108760" numCol="1" spcCol="1270" anchor="ctr" anchorCtr="0">
            <a:noAutofit/>
          </a:bodyPr>
          <a:lstStyle/>
          <a:p>
            <a:pPr lvl="0" algn="ctr" defTabSz="844550">
              <a:lnSpc>
                <a:spcPct val="90000"/>
              </a:lnSpc>
              <a:spcBef>
                <a:spcPct val="0"/>
              </a:spcBef>
              <a:spcAft>
                <a:spcPct val="35000"/>
              </a:spcAft>
            </a:pPr>
            <a:r>
              <a:rPr lang="it-IT" sz="2400" kern="1200" dirty="0" smtClean="0">
                <a:solidFill>
                  <a:srgbClr val="800000"/>
                </a:solidFill>
              </a:rPr>
              <a:t>fragilità nel luogo di lavoro</a:t>
            </a:r>
            <a:endParaRPr lang="it-IT" sz="2400" kern="1200" dirty="0">
              <a:solidFill>
                <a:srgbClr val="800000"/>
              </a:solidFill>
            </a:endParaRPr>
          </a:p>
        </p:txBody>
      </p:sp>
      <p:sp>
        <p:nvSpPr>
          <p:cNvPr id="8" name="Figura a mano libera 7"/>
          <p:cNvSpPr/>
          <p:nvPr/>
        </p:nvSpPr>
        <p:spPr>
          <a:xfrm>
            <a:off x="4262018" y="5868070"/>
            <a:ext cx="1642390" cy="535886"/>
          </a:xfrm>
          <a:custGeom>
            <a:avLst/>
            <a:gdLst>
              <a:gd name="connsiteX0" fmla="*/ 0 w 1294284"/>
              <a:gd name="connsiteY0" fmla="*/ 217310 h 434620"/>
              <a:gd name="connsiteX1" fmla="*/ 217310 w 1294284"/>
              <a:gd name="connsiteY1" fmla="*/ 0 h 434620"/>
              <a:gd name="connsiteX2" fmla="*/ 217310 w 1294284"/>
              <a:gd name="connsiteY2" fmla="*/ 86924 h 434620"/>
              <a:gd name="connsiteX3" fmla="*/ 1076974 w 1294284"/>
              <a:gd name="connsiteY3" fmla="*/ 86924 h 434620"/>
              <a:gd name="connsiteX4" fmla="*/ 1076974 w 1294284"/>
              <a:gd name="connsiteY4" fmla="*/ 0 h 434620"/>
              <a:gd name="connsiteX5" fmla="*/ 1294284 w 1294284"/>
              <a:gd name="connsiteY5" fmla="*/ 217310 h 434620"/>
              <a:gd name="connsiteX6" fmla="*/ 1076974 w 1294284"/>
              <a:gd name="connsiteY6" fmla="*/ 434620 h 434620"/>
              <a:gd name="connsiteX7" fmla="*/ 1076974 w 1294284"/>
              <a:gd name="connsiteY7" fmla="*/ 347696 h 434620"/>
              <a:gd name="connsiteX8" fmla="*/ 217310 w 1294284"/>
              <a:gd name="connsiteY8" fmla="*/ 347696 h 434620"/>
              <a:gd name="connsiteX9" fmla="*/ 217310 w 1294284"/>
              <a:gd name="connsiteY9" fmla="*/ 434620 h 434620"/>
              <a:gd name="connsiteX10" fmla="*/ 0 w 1294284"/>
              <a:gd name="connsiteY10" fmla="*/ 217310 h 4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4284" h="434620">
                <a:moveTo>
                  <a:pt x="1294284" y="217310"/>
                </a:moveTo>
                <a:lnTo>
                  <a:pt x="1076974" y="434619"/>
                </a:lnTo>
                <a:lnTo>
                  <a:pt x="1076974" y="347695"/>
                </a:lnTo>
                <a:lnTo>
                  <a:pt x="217310" y="347695"/>
                </a:lnTo>
                <a:lnTo>
                  <a:pt x="217310" y="434619"/>
                </a:lnTo>
                <a:lnTo>
                  <a:pt x="0" y="217310"/>
                </a:lnTo>
                <a:lnTo>
                  <a:pt x="217310" y="1"/>
                </a:lnTo>
                <a:lnTo>
                  <a:pt x="217310" y="86925"/>
                </a:lnTo>
                <a:lnTo>
                  <a:pt x="1076974" y="86925"/>
                </a:lnTo>
                <a:lnTo>
                  <a:pt x="1076974" y="1"/>
                </a:lnTo>
                <a:lnTo>
                  <a:pt x="1294284" y="217310"/>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30386" tIns="86925" rIns="130386" bIns="86924" numCol="1" spcCol="1270" anchor="ctr" anchorCtr="0">
            <a:noAutofit/>
          </a:bodyPr>
          <a:lstStyle/>
          <a:p>
            <a:pPr lvl="0" algn="ctr" defTabSz="711200">
              <a:lnSpc>
                <a:spcPct val="90000"/>
              </a:lnSpc>
              <a:spcBef>
                <a:spcPct val="0"/>
              </a:spcBef>
              <a:spcAft>
                <a:spcPct val="35000"/>
              </a:spcAft>
            </a:pPr>
            <a:endParaRPr lang="it-IT" sz="2000" kern="1200">
              <a:solidFill>
                <a:srgbClr val="800000"/>
              </a:solidFill>
            </a:endParaRPr>
          </a:p>
        </p:txBody>
      </p:sp>
      <p:sp>
        <p:nvSpPr>
          <p:cNvPr id="9" name="Figura a mano libera 8"/>
          <p:cNvSpPr/>
          <p:nvPr/>
        </p:nvSpPr>
        <p:spPr>
          <a:xfrm>
            <a:off x="863848" y="5565758"/>
            <a:ext cx="3151512" cy="1241773"/>
          </a:xfrm>
          <a:custGeom>
            <a:avLst/>
            <a:gdLst>
              <a:gd name="connsiteX0" fmla="*/ 0 w 2483547"/>
              <a:gd name="connsiteY0" fmla="*/ 124177 h 1241773"/>
              <a:gd name="connsiteX1" fmla="*/ 124177 w 2483547"/>
              <a:gd name="connsiteY1" fmla="*/ 0 h 1241773"/>
              <a:gd name="connsiteX2" fmla="*/ 2359370 w 2483547"/>
              <a:gd name="connsiteY2" fmla="*/ 0 h 1241773"/>
              <a:gd name="connsiteX3" fmla="*/ 2483547 w 2483547"/>
              <a:gd name="connsiteY3" fmla="*/ 124177 h 1241773"/>
              <a:gd name="connsiteX4" fmla="*/ 2483547 w 2483547"/>
              <a:gd name="connsiteY4" fmla="*/ 1117596 h 1241773"/>
              <a:gd name="connsiteX5" fmla="*/ 2359370 w 2483547"/>
              <a:gd name="connsiteY5" fmla="*/ 1241773 h 1241773"/>
              <a:gd name="connsiteX6" fmla="*/ 124177 w 2483547"/>
              <a:gd name="connsiteY6" fmla="*/ 1241773 h 1241773"/>
              <a:gd name="connsiteX7" fmla="*/ 0 w 2483547"/>
              <a:gd name="connsiteY7" fmla="*/ 1117596 h 1241773"/>
              <a:gd name="connsiteX8" fmla="*/ 0 w 2483547"/>
              <a:gd name="connsiteY8" fmla="*/ 124177 h 12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3547" h="1241773">
                <a:moveTo>
                  <a:pt x="0" y="124177"/>
                </a:moveTo>
                <a:cubicBezTo>
                  <a:pt x="0" y="55596"/>
                  <a:pt x="55596" y="0"/>
                  <a:pt x="124177" y="0"/>
                </a:cubicBezTo>
                <a:lnTo>
                  <a:pt x="2359370" y="0"/>
                </a:lnTo>
                <a:cubicBezTo>
                  <a:pt x="2427951" y="0"/>
                  <a:pt x="2483547" y="55596"/>
                  <a:pt x="2483547" y="124177"/>
                </a:cubicBezTo>
                <a:lnTo>
                  <a:pt x="2483547" y="1117596"/>
                </a:lnTo>
                <a:cubicBezTo>
                  <a:pt x="2483547" y="1186177"/>
                  <a:pt x="2427951" y="1241773"/>
                  <a:pt x="2359370" y="1241773"/>
                </a:cubicBezTo>
                <a:lnTo>
                  <a:pt x="124177" y="1241773"/>
                </a:lnTo>
                <a:cubicBezTo>
                  <a:pt x="55596" y="1241773"/>
                  <a:pt x="0" y="1186177"/>
                  <a:pt x="0" y="1117596"/>
                </a:cubicBezTo>
                <a:lnTo>
                  <a:pt x="0" y="124177"/>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08760" tIns="108760" rIns="108760" bIns="108760" numCol="1" spcCol="1270" anchor="ctr" anchorCtr="0">
            <a:noAutofit/>
          </a:bodyPr>
          <a:lstStyle/>
          <a:p>
            <a:pPr lvl="0" algn="ctr" defTabSz="844550">
              <a:lnSpc>
                <a:spcPct val="90000"/>
              </a:lnSpc>
              <a:spcBef>
                <a:spcPct val="0"/>
              </a:spcBef>
              <a:spcAft>
                <a:spcPct val="35000"/>
              </a:spcAft>
            </a:pPr>
            <a:r>
              <a:rPr lang="it-IT" sz="2400" kern="1200" dirty="0" smtClean="0">
                <a:solidFill>
                  <a:srgbClr val="800000"/>
                </a:solidFill>
              </a:rPr>
              <a:t>opacità degli orizzonti</a:t>
            </a:r>
            <a:endParaRPr lang="it-IT" sz="2400" kern="1200" dirty="0">
              <a:solidFill>
                <a:srgbClr val="800000"/>
              </a:solidFill>
            </a:endParaRPr>
          </a:p>
        </p:txBody>
      </p:sp>
      <p:sp>
        <p:nvSpPr>
          <p:cNvPr id="10" name="Figura a mano libera 9"/>
          <p:cNvSpPr/>
          <p:nvPr/>
        </p:nvSpPr>
        <p:spPr>
          <a:xfrm rot="18000000">
            <a:off x="3155354" y="4105705"/>
            <a:ext cx="1294284" cy="551514"/>
          </a:xfrm>
          <a:custGeom>
            <a:avLst/>
            <a:gdLst>
              <a:gd name="connsiteX0" fmla="*/ 0 w 1294284"/>
              <a:gd name="connsiteY0" fmla="*/ 217310 h 434620"/>
              <a:gd name="connsiteX1" fmla="*/ 217310 w 1294284"/>
              <a:gd name="connsiteY1" fmla="*/ 0 h 434620"/>
              <a:gd name="connsiteX2" fmla="*/ 217310 w 1294284"/>
              <a:gd name="connsiteY2" fmla="*/ 86924 h 434620"/>
              <a:gd name="connsiteX3" fmla="*/ 1076974 w 1294284"/>
              <a:gd name="connsiteY3" fmla="*/ 86924 h 434620"/>
              <a:gd name="connsiteX4" fmla="*/ 1076974 w 1294284"/>
              <a:gd name="connsiteY4" fmla="*/ 0 h 434620"/>
              <a:gd name="connsiteX5" fmla="*/ 1294284 w 1294284"/>
              <a:gd name="connsiteY5" fmla="*/ 217310 h 434620"/>
              <a:gd name="connsiteX6" fmla="*/ 1076974 w 1294284"/>
              <a:gd name="connsiteY6" fmla="*/ 434620 h 434620"/>
              <a:gd name="connsiteX7" fmla="*/ 1076974 w 1294284"/>
              <a:gd name="connsiteY7" fmla="*/ 347696 h 434620"/>
              <a:gd name="connsiteX8" fmla="*/ 217310 w 1294284"/>
              <a:gd name="connsiteY8" fmla="*/ 347696 h 434620"/>
              <a:gd name="connsiteX9" fmla="*/ 217310 w 1294284"/>
              <a:gd name="connsiteY9" fmla="*/ 434620 h 434620"/>
              <a:gd name="connsiteX10" fmla="*/ 0 w 1294284"/>
              <a:gd name="connsiteY10" fmla="*/ 217310 h 4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4284" h="434620">
                <a:moveTo>
                  <a:pt x="0" y="217310"/>
                </a:moveTo>
                <a:lnTo>
                  <a:pt x="217310" y="0"/>
                </a:lnTo>
                <a:lnTo>
                  <a:pt x="217310" y="86924"/>
                </a:lnTo>
                <a:lnTo>
                  <a:pt x="1076974" y="86924"/>
                </a:lnTo>
                <a:lnTo>
                  <a:pt x="1076974" y="0"/>
                </a:lnTo>
                <a:lnTo>
                  <a:pt x="1294284" y="217310"/>
                </a:lnTo>
                <a:lnTo>
                  <a:pt x="1076974" y="434620"/>
                </a:lnTo>
                <a:lnTo>
                  <a:pt x="1076974" y="347696"/>
                </a:lnTo>
                <a:lnTo>
                  <a:pt x="217310" y="347696"/>
                </a:lnTo>
                <a:lnTo>
                  <a:pt x="217310" y="434620"/>
                </a:lnTo>
                <a:lnTo>
                  <a:pt x="0" y="217310"/>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130386" tIns="86924" rIns="130386" bIns="86923" numCol="1" spcCol="1270" anchor="ctr" anchorCtr="0">
            <a:noAutofit/>
          </a:bodyPr>
          <a:lstStyle/>
          <a:p>
            <a:pPr lvl="0" algn="ctr" defTabSz="711200">
              <a:lnSpc>
                <a:spcPct val="90000"/>
              </a:lnSpc>
              <a:spcBef>
                <a:spcPct val="0"/>
              </a:spcBef>
              <a:spcAft>
                <a:spcPct val="35000"/>
              </a:spcAft>
            </a:pPr>
            <a:endParaRPr lang="it-IT" sz="2000" kern="1200">
              <a:solidFill>
                <a:srgbClr val="800000"/>
              </a:solidFill>
            </a:endParaRPr>
          </a:p>
        </p:txBody>
      </p:sp>
    </p:spTree>
    <p:extLst>
      <p:ext uri="{BB962C8B-B14F-4D97-AF65-F5344CB8AC3E}">
        <p14:creationId xmlns:p14="http://schemas.microsoft.com/office/powerpoint/2010/main" val="724545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550863" y="1230313"/>
            <a:ext cx="8001000" cy="1587"/>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5" name="Line 3"/>
          <p:cNvSpPr>
            <a:spLocks noChangeShapeType="1"/>
          </p:cNvSpPr>
          <p:nvPr/>
        </p:nvSpPr>
        <p:spPr bwMode="auto">
          <a:xfrm>
            <a:off x="703263" y="1374775"/>
            <a:ext cx="8001000" cy="1588"/>
          </a:xfrm>
          <a:prstGeom prst="line">
            <a:avLst/>
          </a:prstGeom>
          <a:noFill/>
          <a:ln w="9360" cap="flat">
            <a:solidFill>
              <a:srgbClr val="FF070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a:p>
        </p:txBody>
      </p:sp>
      <p:sp>
        <p:nvSpPr>
          <p:cNvPr id="3078" name="Rectangle 6"/>
          <p:cNvSpPr>
            <a:spLocks noChangeArrowheads="1"/>
          </p:cNvSpPr>
          <p:nvPr/>
        </p:nvSpPr>
        <p:spPr bwMode="auto">
          <a:xfrm>
            <a:off x="647824" y="1743075"/>
            <a:ext cx="8424739" cy="2956836"/>
          </a:xfrm>
          <a:prstGeom prst="rect">
            <a:avLst/>
          </a:prstGeom>
          <a:solidFill>
            <a:srgbClr val="FF0000"/>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cap="flat">
                <a:solidFill>
                  <a:srgbClr val="808080"/>
                </a:solidFill>
                <a:round/>
                <a:headEnd/>
                <a:tailEnd/>
              </a14:hiddenLine>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charset="0"/>
                <a:ea typeface="Microsoft YaHei" charset="-122"/>
                <a:cs typeface="Microsoft YaHei" charset="-122"/>
              </a:defRPr>
            </a:lvl9pPr>
          </a:lstStyle>
          <a:p>
            <a:pPr algn="ctr" hangingPunct="1">
              <a:lnSpc>
                <a:spcPct val="100000"/>
              </a:lnSpc>
              <a:buClrTx/>
              <a:buFontTx/>
              <a:buNone/>
            </a:pPr>
            <a:r>
              <a:rPr lang="it-IT" sz="3600" b="1" dirty="0" smtClean="0">
                <a:solidFill>
                  <a:schemeClr val="bg1"/>
                </a:solidFill>
              </a:rPr>
              <a:t>Voucher:</a:t>
            </a:r>
            <a:br>
              <a:rPr lang="it-IT" sz="3600" b="1" dirty="0" smtClean="0">
                <a:solidFill>
                  <a:schemeClr val="bg1"/>
                </a:solidFill>
              </a:rPr>
            </a:br>
            <a:r>
              <a:rPr lang="it-IT" sz="3600" b="1" dirty="0" smtClean="0">
                <a:solidFill>
                  <a:schemeClr val="bg1"/>
                </a:solidFill>
              </a:rPr>
              <a:t>il lavoro accessorio </a:t>
            </a:r>
          </a:p>
          <a:p>
            <a:pPr algn="ctr" hangingPunct="1">
              <a:lnSpc>
                <a:spcPct val="100000"/>
              </a:lnSpc>
              <a:buClrTx/>
              <a:buFontTx/>
              <a:buNone/>
            </a:pPr>
            <a:r>
              <a:rPr lang="it-IT" sz="3600" b="1" dirty="0" smtClean="0">
                <a:solidFill>
                  <a:schemeClr val="bg1"/>
                </a:solidFill>
              </a:rPr>
              <a:t>in Italia e in Emilia-Romagna</a:t>
            </a:r>
          </a:p>
          <a:p>
            <a:pPr algn="ctr" hangingPunct="1">
              <a:lnSpc>
                <a:spcPct val="100000"/>
              </a:lnSpc>
              <a:buClrTx/>
            </a:pPr>
            <a:r>
              <a:rPr lang="it-IT" sz="2400" b="1" dirty="0" smtClean="0">
                <a:solidFill>
                  <a:schemeClr val="tx1"/>
                </a:solidFill>
              </a:rPr>
              <a:t>a </a:t>
            </a:r>
            <a:r>
              <a:rPr lang="it-IT" sz="2400" b="1" dirty="0">
                <a:solidFill>
                  <a:schemeClr val="tx1"/>
                </a:solidFill>
              </a:rPr>
              <a:t>cura di </a:t>
            </a:r>
            <a:r>
              <a:rPr lang="it-IT" sz="2400" b="1" dirty="0" smtClean="0">
                <a:solidFill>
                  <a:schemeClr val="tx1"/>
                </a:solidFill>
              </a:rPr>
              <a:t>Gianluca </a:t>
            </a:r>
            <a:r>
              <a:rPr lang="it-IT" sz="2400" b="1" dirty="0">
                <a:solidFill>
                  <a:schemeClr val="tx1"/>
                </a:solidFill>
              </a:rPr>
              <a:t>De Angelis e </a:t>
            </a:r>
            <a:r>
              <a:rPr lang="it-IT" sz="2400" b="1" dirty="0" smtClean="0">
                <a:solidFill>
                  <a:schemeClr val="tx1"/>
                </a:solidFill>
              </a:rPr>
              <a:t>Marco </a:t>
            </a:r>
            <a:r>
              <a:rPr lang="it-IT" sz="2400" b="1" dirty="0">
                <a:solidFill>
                  <a:schemeClr val="tx1"/>
                </a:solidFill>
              </a:rPr>
              <a:t>Marrone</a:t>
            </a:r>
            <a:endParaRPr lang="it-IT" altLang="it-IT" sz="2400" b="1" dirty="0">
              <a:solidFill>
                <a:schemeClr val="tx1"/>
              </a:solidFill>
              <a:effectLst>
                <a:outerShdw blurRad="38100" dist="38100" dir="2700000" algn="tl">
                  <a:srgbClr val="000000"/>
                </a:outerShdw>
              </a:effectLst>
            </a:endParaRPr>
          </a:p>
          <a:p>
            <a:pPr algn="ctr" hangingPunct="1">
              <a:lnSpc>
                <a:spcPct val="100000"/>
              </a:lnSpc>
              <a:buClrTx/>
              <a:buFontTx/>
              <a:buNone/>
            </a:pPr>
            <a:endParaRPr lang="it-IT" sz="3600" b="1" dirty="0" smtClean="0">
              <a:solidFill>
                <a:schemeClr val="bg1"/>
              </a:solidFill>
            </a:endParaRPr>
          </a:p>
          <a:p>
            <a:pPr algn="ctr" hangingPunct="1">
              <a:lnSpc>
                <a:spcPct val="100000"/>
              </a:lnSpc>
              <a:buClrTx/>
              <a:buFontTx/>
              <a:buNone/>
            </a:pPr>
            <a:endParaRPr lang="it-IT" altLang="it-IT" b="1" dirty="0">
              <a:solidFill>
                <a:schemeClr val="tx1"/>
              </a:solidFill>
              <a:effectLst>
                <a:outerShdw blurRad="38100" dist="38100" dir="2700000" algn="tl">
                  <a:srgbClr val="000000"/>
                </a:outerShdw>
              </a:effectLst>
            </a:endParaRPr>
          </a:p>
        </p:txBody>
      </p:sp>
      <p:sp>
        <p:nvSpPr>
          <p:cNvPr id="3079" name="Text Box 7"/>
          <p:cNvSpPr txBox="1">
            <a:spLocks noChangeArrowheads="1"/>
          </p:cNvSpPr>
          <p:nvPr/>
        </p:nvSpPr>
        <p:spPr bwMode="auto">
          <a:xfrm>
            <a:off x="6840512" y="5219997"/>
            <a:ext cx="2236788" cy="1296144"/>
          </a:xfrm>
          <a:prstGeom prst="rect">
            <a:avLst/>
          </a:prstGeom>
          <a:solidFill>
            <a:srgbClr val="FF0000"/>
          </a:solidFill>
          <a:ln>
            <a:noFill/>
          </a:ln>
          <a:effectLst>
            <a:outerShdw blurRad="63500" dist="38099" dir="2700000" algn="ctr" rotWithShape="0">
              <a:srgbClr val="000000">
                <a:alpha val="74998"/>
              </a:srgbClr>
            </a:outerShdw>
          </a:effectLst>
          <a:extLst>
            <a:ext uri="{91240B29-F687-4f45-9708-019B960494DF}">
              <a14:hiddenLine xmlns:a14="http://schemas.microsoft.com/office/drawing/2010/main" w="9525" cap="flat">
                <a:solidFill>
                  <a:srgbClr val="808080"/>
                </a:solidFill>
                <a:round/>
                <a:headEnd/>
                <a:tailEnd/>
              </a14:hiddenLine>
            </a:ext>
          </a:extLst>
        </p:spPr>
        <p:txBody>
          <a:bodyPr lIns="90000" tIns="45000" rIns="90000" bIns="450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9pPr>
          </a:lstStyle>
          <a:p>
            <a:pPr algn="ctr">
              <a:lnSpc>
                <a:spcPct val="100000"/>
              </a:lnSpc>
              <a:buClrTx/>
              <a:buSzPct val="45000"/>
              <a:buFontTx/>
              <a:buNone/>
            </a:pPr>
            <a:endParaRPr lang="it-IT" altLang="it-IT" sz="1400" b="1" dirty="0" smtClean="0">
              <a:solidFill>
                <a:srgbClr val="FFFFFF"/>
              </a:solidFill>
              <a:effectLst>
                <a:outerShdw blurRad="38100" dist="38100" dir="2700000" algn="tl">
                  <a:srgbClr val="000000"/>
                </a:outerShdw>
              </a:effectLst>
            </a:endParaRPr>
          </a:p>
          <a:p>
            <a:pPr algn="ctr">
              <a:lnSpc>
                <a:spcPct val="100000"/>
              </a:lnSpc>
              <a:buClrTx/>
              <a:buSzPct val="45000"/>
              <a:buFontTx/>
              <a:buNone/>
            </a:pPr>
            <a:r>
              <a:rPr lang="it-IT" altLang="it-IT" sz="2600" b="1" dirty="0" smtClean="0">
                <a:solidFill>
                  <a:srgbClr val="FFFFFF"/>
                </a:solidFill>
                <a:effectLst>
                  <a:outerShdw blurRad="38100" dist="38100" dir="2700000" algn="tl">
                    <a:srgbClr val="000000"/>
                  </a:outerShdw>
                </a:effectLst>
              </a:rPr>
              <a:t>Bologna</a:t>
            </a:r>
            <a:endParaRPr lang="it-IT" altLang="it-IT" sz="2600" b="1" dirty="0">
              <a:solidFill>
                <a:srgbClr val="FFFFFF"/>
              </a:solidFill>
              <a:effectLst>
                <a:outerShdw blurRad="38100" dist="38100" dir="2700000" algn="tl">
                  <a:srgbClr val="000000"/>
                </a:outerShdw>
              </a:effectLst>
            </a:endParaRPr>
          </a:p>
          <a:p>
            <a:pPr algn="ctr">
              <a:lnSpc>
                <a:spcPct val="100000"/>
              </a:lnSpc>
              <a:buClrTx/>
              <a:buSzPct val="45000"/>
              <a:buFontTx/>
              <a:buNone/>
            </a:pPr>
            <a:r>
              <a:rPr lang="it-IT" altLang="it-IT" sz="2600" b="1" dirty="0">
                <a:solidFill>
                  <a:srgbClr val="FFFFFF"/>
                </a:solidFill>
                <a:effectLst>
                  <a:outerShdw blurRad="38100" dist="38100" dir="2700000" algn="tl">
                    <a:srgbClr val="000000"/>
                  </a:outerShdw>
                </a:effectLst>
              </a:rPr>
              <a:t>7 luglio 2016</a:t>
            </a:r>
          </a:p>
        </p:txBody>
      </p:sp>
      <p:sp>
        <p:nvSpPr>
          <p:cNvPr id="10" name="Text Box 7"/>
          <p:cNvSpPr txBox="1">
            <a:spLocks noChangeArrowheads="1"/>
          </p:cNvSpPr>
          <p:nvPr/>
        </p:nvSpPr>
        <p:spPr bwMode="auto">
          <a:xfrm>
            <a:off x="647824" y="5219997"/>
            <a:ext cx="5904656" cy="1296144"/>
          </a:xfrm>
          <a:prstGeom prst="rect">
            <a:avLst/>
          </a:prstGeom>
          <a:solidFill>
            <a:srgbClr val="FF0000"/>
          </a:solidFill>
          <a:ln w="9525" cap="flat">
            <a:solidFill>
              <a:srgbClr val="808080"/>
            </a:solidFill>
            <a:round/>
            <a:headEnd/>
            <a:tailEnd/>
          </a:ln>
          <a:effectLst>
            <a:outerShdw blurRad="63500" dist="38099" dir="2700000" algn="ctr" rotWithShape="0">
              <a:srgbClr val="000000">
                <a:alpha val="74998"/>
              </a:srgbClr>
            </a:outerShdw>
          </a:effectLst>
          <a:extLst/>
        </p:spPr>
        <p:txBody>
          <a:bodyPr lIns="90000" tIns="45000" rIns="90000" bIns="45000"/>
          <a:lstStyle>
            <a:lvl1pPr marL="215900" indent="-211138">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Calibri" charset="0"/>
                <a:ea typeface="Microsoft YaHei" charset="-122"/>
                <a:cs typeface="Microsoft YaHei" charset="-122"/>
              </a:defRPr>
            </a:lvl9pPr>
          </a:lstStyle>
          <a:p>
            <a:pPr>
              <a:lnSpc>
                <a:spcPct val="100000"/>
              </a:lnSpc>
              <a:buClrTx/>
              <a:buSzPct val="45000"/>
              <a:buFontTx/>
              <a:buNone/>
            </a:pPr>
            <a:r>
              <a:rPr lang="it-IT" altLang="it-IT" sz="2400" i="1" dirty="0" smtClean="0">
                <a:solidFill>
                  <a:schemeClr val="bg1"/>
                </a:solidFill>
              </a:rPr>
              <a:t>contatti</a:t>
            </a:r>
          </a:p>
          <a:p>
            <a:pPr>
              <a:lnSpc>
                <a:spcPct val="100000"/>
              </a:lnSpc>
              <a:buClrTx/>
              <a:buSzPct val="45000"/>
              <a:buFontTx/>
              <a:buNone/>
            </a:pPr>
            <a:r>
              <a:rPr lang="it-IT" altLang="it-IT" sz="2400" dirty="0" err="1" smtClean="0">
                <a:solidFill>
                  <a:schemeClr val="bg1"/>
                </a:solidFill>
              </a:rPr>
              <a:t>gianluca.deangelis@gmail.com</a:t>
            </a:r>
            <a:r>
              <a:rPr lang="it-IT" altLang="it-IT" sz="2400" dirty="0" smtClean="0">
                <a:solidFill>
                  <a:schemeClr val="bg1"/>
                </a:solidFill>
              </a:rPr>
              <a:t>	</a:t>
            </a:r>
          </a:p>
          <a:p>
            <a:pPr>
              <a:lnSpc>
                <a:spcPct val="100000"/>
              </a:lnSpc>
              <a:buClrTx/>
              <a:buSzPct val="45000"/>
              <a:buFontTx/>
              <a:buNone/>
            </a:pPr>
            <a:r>
              <a:rPr lang="it-IT" altLang="it-IT" sz="2400" dirty="0" smtClean="0">
                <a:solidFill>
                  <a:schemeClr val="bg1"/>
                </a:solidFill>
              </a:rPr>
              <a:t>marco.marrone3@unibo.it</a:t>
            </a:r>
            <a:endParaRPr lang="it-IT" altLang="it-IT" sz="2400" dirty="0">
              <a:solidFill>
                <a:schemeClr val="bg1"/>
              </a:solidFill>
            </a:endParaRPr>
          </a:p>
        </p:txBody>
      </p:sp>
    </p:spTree>
    <p:extLst>
      <p:ext uri="{BB962C8B-B14F-4D97-AF65-F5344CB8AC3E}">
        <p14:creationId xmlns:p14="http://schemas.microsoft.com/office/powerpoint/2010/main" val="6830946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800" b="1" dirty="0">
                <a:solidFill>
                  <a:srgbClr val="C00000"/>
                </a:solidFill>
              </a:rPr>
              <a:t>Una politica europea?</a:t>
            </a:r>
          </a:p>
        </p:txBody>
      </p:sp>
      <p:sp>
        <p:nvSpPr>
          <p:cNvPr id="3" name="Segnaposto contenuto 2"/>
          <p:cNvSpPr>
            <a:spLocks noGrp="1"/>
          </p:cNvSpPr>
          <p:nvPr>
            <p:ph idx="1"/>
          </p:nvPr>
        </p:nvSpPr>
        <p:spPr>
          <a:xfrm>
            <a:off x="503238" y="1403573"/>
            <a:ext cx="9064625" cy="4968552"/>
          </a:xfrm>
        </p:spPr>
        <p:txBody>
          <a:bodyPr>
            <a:normAutofit fontScale="55000" lnSpcReduction="20000"/>
          </a:bodyPr>
          <a:lstStyle/>
          <a:p>
            <a:pPr marL="0" indent="0"/>
            <a:r>
              <a:rPr lang="it-IT" dirty="0" smtClean="0">
                <a:solidFill>
                  <a:srgbClr val="C00000"/>
                </a:solidFill>
              </a:rPr>
              <a:t>Il Voucher in Europa</a:t>
            </a:r>
          </a:p>
          <a:p>
            <a:pPr marL="457200" indent="-457200">
              <a:buFont typeface="Arial" charset="0"/>
              <a:buChar char="•"/>
            </a:pPr>
            <a:r>
              <a:rPr lang="it-IT" dirty="0" smtClean="0"/>
              <a:t>Cosa </a:t>
            </a:r>
            <a:r>
              <a:rPr lang="it-IT" dirty="0"/>
              <a:t>vuol </a:t>
            </a:r>
            <a:r>
              <a:rPr lang="it-IT" dirty="0" smtClean="0"/>
              <a:t>dire? Dall’inglese </a:t>
            </a:r>
            <a:r>
              <a:rPr lang="it-IT" i="1" dirty="0" smtClean="0"/>
              <a:t>to </a:t>
            </a:r>
            <a:r>
              <a:rPr lang="it-IT" i="1" dirty="0" err="1" smtClean="0"/>
              <a:t>vouch</a:t>
            </a:r>
            <a:r>
              <a:rPr lang="it-IT" dirty="0" smtClean="0"/>
              <a:t>: acquistare un credito</a:t>
            </a:r>
            <a:endParaRPr lang="it-IT" dirty="0"/>
          </a:p>
          <a:p>
            <a:pPr marL="457200" indent="-457200">
              <a:buFont typeface="Arial" charset="0"/>
              <a:buChar char="•"/>
            </a:pPr>
            <a:r>
              <a:rPr lang="it-IT" dirty="0"/>
              <a:t>Quali </a:t>
            </a:r>
            <a:r>
              <a:rPr lang="it-IT" dirty="0" smtClean="0"/>
              <a:t>finalità? Emersione lavoro nero e regolazione lavori storicamente informali</a:t>
            </a:r>
            <a:endParaRPr lang="it-IT" dirty="0"/>
          </a:p>
          <a:p>
            <a:pPr marL="457200" indent="-457200">
              <a:buFont typeface="Arial" charset="0"/>
              <a:buChar char="•"/>
            </a:pPr>
            <a:r>
              <a:rPr lang="it-IT" dirty="0"/>
              <a:t>Quale </a:t>
            </a:r>
            <a:r>
              <a:rPr lang="it-IT" dirty="0" smtClean="0"/>
              <a:t>regolazione al suo utilizzo? Variabili a seconda del contesto</a:t>
            </a:r>
          </a:p>
          <a:p>
            <a:pPr marL="457200" indent="-457200">
              <a:buFont typeface="Arial" charset="0"/>
              <a:buChar char="•"/>
            </a:pPr>
            <a:endParaRPr lang="it-IT" dirty="0" smtClean="0"/>
          </a:p>
          <a:p>
            <a:pPr marL="0" indent="0"/>
            <a:r>
              <a:rPr lang="it-IT" dirty="0" smtClean="0">
                <a:solidFill>
                  <a:srgbClr val="C00000"/>
                </a:solidFill>
              </a:rPr>
              <a:t>Il Voucher in Italia</a:t>
            </a:r>
          </a:p>
          <a:p>
            <a:pPr marL="457200" indent="-457200">
              <a:buFont typeface="Arial" charset="0"/>
              <a:buChar char="•"/>
            </a:pPr>
            <a:r>
              <a:rPr lang="it-IT" dirty="0" smtClean="0"/>
              <a:t>Introdotto nel 2003 come metodo di pagamento per il lavoro accessorio</a:t>
            </a:r>
          </a:p>
          <a:p>
            <a:pPr marL="457200" indent="-457200">
              <a:buFont typeface="Arial" charset="0"/>
              <a:buChar char="•"/>
            </a:pPr>
            <a:r>
              <a:rPr lang="it-IT" dirty="0" smtClean="0"/>
              <a:t> Si inspira al modello Belga, ma con una regolazione di tipo bilaterale e non trilaterale</a:t>
            </a:r>
          </a:p>
          <a:p>
            <a:pPr marL="457200" lvl="0" indent="-457200">
              <a:buFont typeface="Arial" charset="0"/>
              <a:buChar char="•"/>
            </a:pPr>
            <a:r>
              <a:rPr lang="it-IT" dirty="0" smtClean="0"/>
              <a:t>Originariamente erano presenti limitazioni soggettive, oggettive, monetarie e temporali</a:t>
            </a:r>
          </a:p>
          <a:p>
            <a:pPr marL="457200" indent="-457200">
              <a:buFont typeface="Arial" charset="0"/>
              <a:buChar char="•"/>
            </a:pPr>
            <a:r>
              <a:rPr lang="it-IT" dirty="0" smtClean="0"/>
              <a:t>Negli anni successivi si è costantemente esteso l’utilizzo fino a giungere nel 2012 con la riforma </a:t>
            </a:r>
            <a:r>
              <a:rPr lang="it-IT" dirty="0"/>
              <a:t>F</a:t>
            </a:r>
            <a:r>
              <a:rPr lang="it-IT" dirty="0" smtClean="0"/>
              <a:t>ornero ad una liberalizzazione totale (abolizione limitazioni Biagi)</a:t>
            </a:r>
            <a:endParaRPr lang="it-IT" dirty="0"/>
          </a:p>
          <a:p>
            <a:endParaRPr lang="it-IT" dirty="0"/>
          </a:p>
        </p:txBody>
      </p:sp>
    </p:spTree>
    <p:extLst>
      <p:ext uri="{BB962C8B-B14F-4D97-AF65-F5344CB8AC3E}">
        <p14:creationId xmlns:p14="http://schemas.microsoft.com/office/powerpoint/2010/main" val="1303723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776" y="323453"/>
            <a:ext cx="9064625" cy="1255713"/>
          </a:xfrm>
        </p:spPr>
        <p:txBody>
          <a:bodyPr/>
          <a:lstStyle/>
          <a:p>
            <a:pPr algn="l"/>
            <a:r>
              <a:rPr lang="it-IT" sz="2800" b="1" dirty="0" smtClean="0">
                <a:solidFill>
                  <a:srgbClr val="C00000"/>
                </a:solidFill>
              </a:rPr>
              <a:t>L’esplosione</a:t>
            </a:r>
            <a:endParaRPr lang="it-IT" sz="2800" b="1" dirty="0">
              <a:solidFill>
                <a:srgbClr val="C00000"/>
              </a:solidFill>
            </a:endParaRPr>
          </a:p>
        </p:txBody>
      </p:sp>
      <p:graphicFrame>
        <p:nvGraphicFramePr>
          <p:cNvPr id="4" name="Grafico 3"/>
          <p:cNvGraphicFramePr/>
          <p:nvPr>
            <p:extLst>
              <p:ext uri="{D42A27DB-BD31-4B8C-83A1-F6EECF244321}">
                <p14:modId xmlns:p14="http://schemas.microsoft.com/office/powerpoint/2010/main" val="1016238572"/>
              </p:ext>
            </p:extLst>
          </p:nvPr>
        </p:nvGraphicFramePr>
        <p:xfrm>
          <a:off x="585862" y="1579165"/>
          <a:ext cx="8694539" cy="4072879"/>
        </p:xfrm>
        <a:graphic>
          <a:graphicData uri="http://schemas.openxmlformats.org/drawingml/2006/chart">
            <c:chart xmlns:c="http://schemas.openxmlformats.org/drawingml/2006/chart" xmlns:r="http://schemas.openxmlformats.org/officeDocument/2006/relationships" r:id="rId3"/>
          </a:graphicData>
        </a:graphic>
      </p:graphicFrame>
      <p:sp>
        <p:nvSpPr>
          <p:cNvPr id="5" name="CasellaDiTesto 4"/>
          <p:cNvSpPr txBox="1"/>
          <p:nvPr/>
        </p:nvSpPr>
        <p:spPr>
          <a:xfrm>
            <a:off x="585862" y="5652045"/>
            <a:ext cx="8694539" cy="1122871"/>
          </a:xfrm>
          <a:prstGeom prst="rect">
            <a:avLst/>
          </a:prstGeom>
          <a:noFill/>
        </p:spPr>
        <p:txBody>
          <a:bodyPr wrap="square" rtlCol="0">
            <a:spAutoFit/>
          </a:bodyPr>
          <a:lstStyle/>
          <a:p>
            <a:r>
              <a:rPr lang="it-IT" dirty="0" smtClean="0">
                <a:solidFill>
                  <a:schemeClr val="tx1"/>
                </a:solidFill>
              </a:rPr>
              <a:t>Prestatore tipo:</a:t>
            </a:r>
          </a:p>
          <a:p>
            <a:pPr marL="285750" indent="-285750">
              <a:buFont typeface="Arial" charset="0"/>
              <a:buChar char="•"/>
            </a:pPr>
            <a:r>
              <a:rPr lang="it-IT" dirty="0" smtClean="0">
                <a:solidFill>
                  <a:srgbClr val="C00000"/>
                </a:solidFill>
              </a:rPr>
              <a:t>Fascia di età: </a:t>
            </a:r>
            <a:r>
              <a:rPr lang="it-IT" dirty="0" smtClean="0">
                <a:solidFill>
                  <a:schemeClr val="tx1"/>
                </a:solidFill>
              </a:rPr>
              <a:t>37% compreso tra i 20 e i 29 anni. Età media 36 anni.</a:t>
            </a:r>
          </a:p>
          <a:p>
            <a:pPr marL="285750" indent="-285750">
              <a:buFont typeface="Arial" charset="0"/>
              <a:buChar char="•"/>
            </a:pPr>
            <a:r>
              <a:rPr lang="it-IT" dirty="0" smtClean="0">
                <a:solidFill>
                  <a:srgbClr val="C00000"/>
                </a:solidFill>
              </a:rPr>
              <a:t>Sesso: </a:t>
            </a:r>
            <a:r>
              <a:rPr lang="it-IT" dirty="0" smtClean="0">
                <a:solidFill>
                  <a:schemeClr val="tx1"/>
                </a:solidFill>
              </a:rPr>
              <a:t>51,5% sono donne che nel 2014 superano per la prima volta gli uomini</a:t>
            </a:r>
          </a:p>
          <a:p>
            <a:pPr marL="285750" indent="-285750">
              <a:buFont typeface="Arial" charset="0"/>
              <a:buChar char="•"/>
            </a:pPr>
            <a:r>
              <a:rPr lang="it-IT" dirty="0" smtClean="0">
                <a:solidFill>
                  <a:srgbClr val="C00000"/>
                </a:solidFill>
              </a:rPr>
              <a:t>Settore: </a:t>
            </a:r>
            <a:r>
              <a:rPr lang="it-IT" dirty="0" smtClean="0">
                <a:solidFill>
                  <a:schemeClr val="tx1"/>
                </a:solidFill>
              </a:rPr>
              <a:t>34% Altre attività, 21% Turismo, 20% Servizi</a:t>
            </a:r>
          </a:p>
        </p:txBody>
      </p:sp>
    </p:spTree>
    <p:extLst>
      <p:ext uri="{BB962C8B-B14F-4D97-AF65-F5344CB8AC3E}">
        <p14:creationId xmlns:p14="http://schemas.microsoft.com/office/powerpoint/2010/main" val="2661918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776" y="827509"/>
            <a:ext cx="8712968" cy="360040"/>
          </a:xfrm>
        </p:spPr>
        <p:txBody>
          <a:bodyPr/>
          <a:lstStyle/>
          <a:p>
            <a:r>
              <a:rPr lang="it-IT" sz="2800" b="1" dirty="0">
                <a:solidFill>
                  <a:srgbClr val="C00000"/>
                </a:solidFill>
              </a:rPr>
              <a:t>Lavorare senza </a:t>
            </a:r>
            <a:r>
              <a:rPr lang="it-IT" sz="2800" b="1" dirty="0" smtClean="0">
                <a:solidFill>
                  <a:srgbClr val="C00000"/>
                </a:solidFill>
              </a:rPr>
              <a:t>contratto: alcune ipotesi di ricerca</a:t>
            </a:r>
            <a:endParaRPr lang="it-IT" sz="2800" b="1" dirty="0">
              <a:solidFill>
                <a:srgbClr val="C00000"/>
              </a:solidFill>
            </a:endParaRPr>
          </a:p>
        </p:txBody>
      </p:sp>
      <p:sp>
        <p:nvSpPr>
          <p:cNvPr id="3" name="Segnaposto contenuto 2"/>
          <p:cNvSpPr>
            <a:spLocks noGrp="1"/>
          </p:cNvSpPr>
          <p:nvPr>
            <p:ph idx="1"/>
          </p:nvPr>
        </p:nvSpPr>
        <p:spPr>
          <a:xfrm>
            <a:off x="503236" y="1979637"/>
            <a:ext cx="9064625" cy="4378325"/>
          </a:xfrm>
        </p:spPr>
        <p:txBody>
          <a:bodyPr>
            <a:normAutofit fontScale="85000" lnSpcReduction="20000"/>
          </a:bodyPr>
          <a:lstStyle/>
          <a:p>
            <a:pPr marL="457200" indent="-457200" algn="just">
              <a:buFont typeface="Arial" charset="0"/>
              <a:buChar char="•"/>
            </a:pPr>
            <a:r>
              <a:rPr lang="it-IT" dirty="0" smtClean="0">
                <a:solidFill>
                  <a:srgbClr val="FF0000"/>
                </a:solidFill>
              </a:rPr>
              <a:t>Superamento </a:t>
            </a:r>
            <a:r>
              <a:rPr lang="it-IT" dirty="0">
                <a:solidFill>
                  <a:srgbClr val="FF0000"/>
                </a:solidFill>
              </a:rPr>
              <a:t>dicotomia </a:t>
            </a:r>
            <a:r>
              <a:rPr lang="it-IT" dirty="0" smtClean="0">
                <a:solidFill>
                  <a:srgbClr val="FF0000"/>
                </a:solidFill>
              </a:rPr>
              <a:t>subordinato/autonomo: </a:t>
            </a:r>
            <a:r>
              <a:rPr lang="it-IT" dirty="0"/>
              <a:t>Il voucher come dispositivo «</a:t>
            </a:r>
            <a:r>
              <a:rPr lang="it-IT" dirty="0" err="1"/>
              <a:t>ultraflessibile</a:t>
            </a:r>
            <a:r>
              <a:rPr lang="it-IT" dirty="0" smtClean="0"/>
              <a:t>» in grado di adattarsi ad ogni tipologia di prestazione lavorativa</a:t>
            </a:r>
          </a:p>
          <a:p>
            <a:pPr marL="457200" indent="-457200" algn="just">
              <a:buFont typeface="Arial" charset="0"/>
              <a:buChar char="•"/>
            </a:pPr>
            <a:endParaRPr lang="it-IT" dirty="0" smtClean="0"/>
          </a:p>
          <a:p>
            <a:pPr marL="457200" indent="-457200" algn="just">
              <a:buFont typeface="Arial" charset="0"/>
              <a:buChar char="•"/>
            </a:pPr>
            <a:r>
              <a:rPr lang="it-IT" dirty="0" smtClean="0">
                <a:solidFill>
                  <a:srgbClr val="FF0000"/>
                </a:solidFill>
              </a:rPr>
              <a:t>Istituzionalizzazione </a:t>
            </a:r>
            <a:r>
              <a:rPr lang="it-IT" dirty="0">
                <a:solidFill>
                  <a:srgbClr val="FF0000"/>
                </a:solidFill>
              </a:rPr>
              <a:t>dell’informalità: </a:t>
            </a:r>
            <a:r>
              <a:rPr lang="it-IT" dirty="0"/>
              <a:t>Definizione esclusiva tra le parti del contenuto del lavoro a prescindere dalla legislazione nazionale e dalla contrattazione </a:t>
            </a:r>
            <a:r>
              <a:rPr lang="it-IT" dirty="0" smtClean="0"/>
              <a:t>collettiva</a:t>
            </a:r>
          </a:p>
          <a:p>
            <a:pPr marL="457200" indent="-457200" algn="just">
              <a:buFont typeface="Arial" charset="0"/>
              <a:buChar char="•"/>
            </a:pPr>
            <a:endParaRPr lang="it-IT" dirty="0"/>
          </a:p>
          <a:p>
            <a:pPr marL="457200" indent="-457200" algn="just">
              <a:buFont typeface="Arial" charset="0"/>
              <a:buChar char="•"/>
            </a:pPr>
            <a:r>
              <a:rPr lang="it-IT" dirty="0" err="1" smtClean="0">
                <a:solidFill>
                  <a:srgbClr val="FF0000"/>
                </a:solidFill>
              </a:rPr>
              <a:t>Desalarizzazione</a:t>
            </a:r>
            <a:r>
              <a:rPr lang="it-IT" dirty="0" smtClean="0">
                <a:solidFill>
                  <a:srgbClr val="FF0000"/>
                </a:solidFill>
              </a:rPr>
              <a:t>: </a:t>
            </a:r>
            <a:r>
              <a:rPr lang="it-IT" dirty="0" smtClean="0"/>
              <a:t>Perdita dello status di lavoratore e dei </a:t>
            </a:r>
            <a:r>
              <a:rPr lang="it-IT" dirty="0"/>
              <a:t>diritti connessi </a:t>
            </a:r>
            <a:r>
              <a:rPr lang="it-IT" dirty="0" smtClean="0"/>
              <a:t>ad esso sia sul luogo di lavoro, sia al di fuori di esso</a:t>
            </a:r>
            <a:endParaRPr lang="it-IT" dirty="0"/>
          </a:p>
          <a:p>
            <a:pPr marL="0" indent="0"/>
            <a:endParaRPr lang="it-IT" dirty="0"/>
          </a:p>
          <a:p>
            <a:endParaRPr lang="it-IT" dirty="0"/>
          </a:p>
        </p:txBody>
      </p:sp>
    </p:spTree>
    <p:extLst>
      <p:ext uri="{BB962C8B-B14F-4D97-AF65-F5344CB8AC3E}">
        <p14:creationId xmlns:p14="http://schemas.microsoft.com/office/powerpoint/2010/main" val="2753895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4000" b="1" dirty="0">
                <a:solidFill>
                  <a:srgbClr val="C00000"/>
                </a:solidFill>
              </a:rPr>
              <a:t>La nuda subordinazione</a:t>
            </a:r>
          </a:p>
        </p:txBody>
      </p:sp>
      <p:sp>
        <p:nvSpPr>
          <p:cNvPr id="3" name="Segnaposto contenuto 2"/>
          <p:cNvSpPr>
            <a:spLocks noGrp="1"/>
          </p:cNvSpPr>
          <p:nvPr>
            <p:ph idx="1"/>
          </p:nvPr>
        </p:nvSpPr>
        <p:spPr>
          <a:xfrm>
            <a:off x="693043" y="1259557"/>
            <a:ext cx="8694539" cy="5832648"/>
          </a:xfrm>
        </p:spPr>
        <p:txBody>
          <a:bodyPr>
            <a:normAutofit fontScale="25000" lnSpcReduction="20000"/>
          </a:bodyPr>
          <a:lstStyle/>
          <a:p>
            <a:endParaRPr lang="it-IT" dirty="0" smtClean="0">
              <a:solidFill>
                <a:srgbClr val="C00000"/>
              </a:solidFill>
            </a:endParaRPr>
          </a:p>
          <a:p>
            <a:pPr marL="685800" indent="-685800">
              <a:buFont typeface="Arial" charset="0"/>
              <a:buChar char="•"/>
            </a:pPr>
            <a:r>
              <a:rPr lang="it-IT" sz="5600" dirty="0">
                <a:solidFill>
                  <a:srgbClr val="C00000"/>
                </a:solidFill>
              </a:rPr>
              <a:t>Permanenza regolazione informale: </a:t>
            </a:r>
            <a:endParaRPr lang="it-IT" sz="5600" dirty="0" smtClean="0">
              <a:solidFill>
                <a:srgbClr val="C00000"/>
              </a:solidFill>
            </a:endParaRPr>
          </a:p>
          <a:p>
            <a:endParaRPr lang="it-IT" sz="5600" dirty="0">
              <a:solidFill>
                <a:srgbClr val="C00000"/>
              </a:solidFill>
            </a:endParaRPr>
          </a:p>
          <a:p>
            <a:pPr marL="0" indent="0" algn="r">
              <a:spcBef>
                <a:spcPts val="0"/>
              </a:spcBef>
            </a:pPr>
            <a:r>
              <a:rPr lang="it-IT" sz="5600" dirty="0"/>
              <a:t>Con il voucher si paga il fisso, mentre il resto è su quello che vendi. Tipo so che si riesce a fare anche tre volte il voucher. Cioè, più è alto il prezzo del prodotto, più guadagnavi. [Cult_M_1]</a:t>
            </a:r>
          </a:p>
          <a:p>
            <a:pPr marL="0" indent="0" algn="r">
              <a:spcBef>
                <a:spcPts val="0"/>
              </a:spcBef>
            </a:pPr>
            <a:endParaRPr lang="it-IT" sz="5600" dirty="0"/>
          </a:p>
          <a:p>
            <a:pPr marL="0" indent="0" algn="r">
              <a:spcBef>
                <a:spcPts val="0"/>
              </a:spcBef>
            </a:pPr>
            <a:r>
              <a:rPr lang="it-IT" sz="5600" dirty="0"/>
              <a:t>“(ogni voucher) è un'ora di lavoro ma solo sulla carta. Quei 7.5€ non corrispondono alla tua ora di lavoro. Poi non so se c'è un criterio. Nel nostro caso c'è l'accordo verbale che è di 6€ l'ora e basta. [</a:t>
            </a:r>
            <a:r>
              <a:rPr lang="it-IT" sz="5600" dirty="0" smtClean="0"/>
              <a:t>Serv_M_1] </a:t>
            </a:r>
            <a:endParaRPr lang="it-IT" sz="5600" dirty="0"/>
          </a:p>
          <a:p>
            <a:pPr marL="685800" indent="-685800">
              <a:buFont typeface="Arial" charset="0"/>
              <a:buChar char="•"/>
            </a:pPr>
            <a:r>
              <a:rPr lang="it-IT" sz="5600" dirty="0">
                <a:solidFill>
                  <a:srgbClr val="C00000"/>
                </a:solidFill>
              </a:rPr>
              <a:t>Frammentazione lavoratori: </a:t>
            </a:r>
            <a:endParaRPr lang="it-IT" sz="5600" dirty="0" smtClean="0">
              <a:solidFill>
                <a:srgbClr val="C00000"/>
              </a:solidFill>
            </a:endParaRPr>
          </a:p>
          <a:p>
            <a:endParaRPr lang="it-IT" sz="5600" dirty="0">
              <a:solidFill>
                <a:srgbClr val="C00000"/>
              </a:solidFill>
            </a:endParaRPr>
          </a:p>
          <a:p>
            <a:pPr marL="0" indent="0" algn="r">
              <a:spcBef>
                <a:spcPts val="0"/>
              </a:spcBef>
            </a:pPr>
            <a:r>
              <a:rPr lang="it-IT" sz="5600" dirty="0"/>
              <a:t>Poi sai cosa è, si innesca pure questo meccanismo di competizione: “perché tu hai chiamato a quello?” “perché non hai chiamato a me?” e vedi allora il tuo collega come un tuo nemico. Poi vedi questa è una cosa risaputa, ma con questa cosa qua dei voucher tu la vedi plasticizzata, capisci perché il tuo collega è un nemico e quindi in automatico il pensiero che ti nasce in testa è: “perché mi devo prendere un caffè con un nemico?” [Serv_M_1]</a:t>
            </a:r>
          </a:p>
          <a:p>
            <a:pPr marL="685800" indent="-685800">
              <a:buFont typeface="Arial" charset="0"/>
              <a:buChar char="•"/>
            </a:pPr>
            <a:r>
              <a:rPr lang="it-IT" sz="5600" dirty="0">
                <a:solidFill>
                  <a:srgbClr val="C00000"/>
                </a:solidFill>
              </a:rPr>
              <a:t>Negazione diritti fondamentali: </a:t>
            </a:r>
            <a:endParaRPr lang="it-IT" sz="5600" dirty="0" smtClean="0">
              <a:solidFill>
                <a:srgbClr val="C00000"/>
              </a:solidFill>
            </a:endParaRPr>
          </a:p>
          <a:p>
            <a:endParaRPr lang="it-IT" sz="5600" dirty="0">
              <a:solidFill>
                <a:srgbClr val="C00000"/>
              </a:solidFill>
            </a:endParaRPr>
          </a:p>
          <a:p>
            <a:pPr marL="0" indent="0" algn="r">
              <a:spcBef>
                <a:spcPts val="0"/>
              </a:spcBef>
            </a:pPr>
            <a:r>
              <a:rPr lang="it-IT" sz="5600" dirty="0"/>
              <a:t>(Mi sono rivolto al sindacato perché) il problema era se c'erano i presupposti per fare la vertenza per gli orari di lavoro con i voucher, ma mi hanno detto così: “con i voucher i margini per fare una vertenza sono praticamente nulli”. Perché è legale finché loro non superano la soglia dei 2mila € o fino a quando non fanno altre magagne, tipo che ti pagano sotto banco, cosa che non è mai avvenuta, altrimenti non gli puoi praticamente dire nulla. [Serv_M_1]</a:t>
            </a:r>
          </a:p>
          <a:p>
            <a:pPr marL="685800" indent="-685800">
              <a:buFont typeface="Arial" charset="0"/>
              <a:buChar char="•"/>
            </a:pPr>
            <a:r>
              <a:rPr lang="it-IT" sz="5600" dirty="0">
                <a:solidFill>
                  <a:srgbClr val="C00000"/>
                </a:solidFill>
              </a:rPr>
              <a:t>Leva della promessa:</a:t>
            </a:r>
            <a:r>
              <a:rPr lang="it-IT" sz="5600" dirty="0"/>
              <a:t> </a:t>
            </a:r>
            <a:endParaRPr lang="it-IT" sz="5600" dirty="0" smtClean="0"/>
          </a:p>
          <a:p>
            <a:endParaRPr lang="it-IT" sz="5600" dirty="0"/>
          </a:p>
          <a:p>
            <a:pPr marL="0" indent="0" algn="r">
              <a:spcBef>
                <a:spcPts val="0"/>
              </a:spcBef>
            </a:pPr>
            <a:r>
              <a:rPr lang="it-IT" sz="5600" dirty="0"/>
              <a:t>Nel 2014 ero in un’altra agenzia e all'epoca c'era un responsabile, uno che non era uno stinco di santo. Venne da me dicendomi vedrai che se ti impegni fai vedere che ci sei sempre, dai sempre disponibilità, faremo in modo di farti assumere. [Com_M_1</a:t>
            </a:r>
            <a:r>
              <a:rPr lang="it-IT" sz="5953" dirty="0"/>
              <a:t>]</a:t>
            </a:r>
          </a:p>
          <a:p>
            <a:pPr marL="0" indent="0" algn="r">
              <a:lnSpc>
                <a:spcPct val="120000"/>
              </a:lnSpc>
              <a:spcBef>
                <a:spcPts val="0"/>
              </a:spcBef>
            </a:pPr>
            <a:endParaRPr lang="it-IT" sz="5292" dirty="0"/>
          </a:p>
          <a:p>
            <a:endParaRPr lang="it-IT" sz="5292" dirty="0"/>
          </a:p>
        </p:txBody>
      </p:sp>
    </p:spTree>
    <p:extLst>
      <p:ext uri="{BB962C8B-B14F-4D97-AF65-F5344CB8AC3E}">
        <p14:creationId xmlns:p14="http://schemas.microsoft.com/office/powerpoint/2010/main" val="123700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4000" b="1" dirty="0" smtClean="0">
                <a:solidFill>
                  <a:srgbClr val="C00000"/>
                </a:solidFill>
              </a:rPr>
              <a:t>L’impresa irresponsabile</a:t>
            </a:r>
            <a:endParaRPr lang="it-IT" sz="4000" b="1" dirty="0">
              <a:solidFill>
                <a:srgbClr val="C00000"/>
              </a:solidFill>
            </a:endParaRPr>
          </a:p>
        </p:txBody>
      </p:sp>
      <p:sp>
        <p:nvSpPr>
          <p:cNvPr id="3" name="Segnaposto contenuto 2"/>
          <p:cNvSpPr>
            <a:spLocks noGrp="1"/>
          </p:cNvSpPr>
          <p:nvPr>
            <p:ph idx="1"/>
          </p:nvPr>
        </p:nvSpPr>
        <p:spPr>
          <a:xfrm>
            <a:off x="693043" y="1475581"/>
            <a:ext cx="8694539" cy="5544616"/>
          </a:xfrm>
        </p:spPr>
        <p:txBody>
          <a:bodyPr>
            <a:normAutofit fontScale="62500" lnSpcReduction="20000"/>
          </a:bodyPr>
          <a:lstStyle/>
          <a:p>
            <a:pPr marL="0" indent="0" algn="r">
              <a:spcBef>
                <a:spcPts val="0"/>
              </a:spcBef>
            </a:pPr>
            <a:endParaRPr lang="it-IT" sz="2728" dirty="0"/>
          </a:p>
          <a:p>
            <a:pPr marL="457200" indent="-457200">
              <a:spcBef>
                <a:spcPts val="0"/>
              </a:spcBef>
              <a:buFont typeface="Arial" charset="0"/>
              <a:buChar char="•"/>
            </a:pPr>
            <a:r>
              <a:rPr lang="it-IT" sz="2728" dirty="0" err="1" smtClean="0">
                <a:solidFill>
                  <a:srgbClr val="C00000"/>
                </a:solidFill>
              </a:rPr>
              <a:t>Voucherizzazione</a:t>
            </a:r>
            <a:r>
              <a:rPr lang="it-IT" sz="2728" dirty="0" smtClean="0">
                <a:solidFill>
                  <a:srgbClr val="C00000"/>
                </a:solidFill>
              </a:rPr>
              <a:t>:</a:t>
            </a:r>
            <a:r>
              <a:rPr lang="it-IT" sz="2728" dirty="0" smtClean="0"/>
              <a:t> </a:t>
            </a:r>
            <a:endParaRPr lang="it-IT" sz="2728" dirty="0"/>
          </a:p>
          <a:p>
            <a:pPr>
              <a:spcBef>
                <a:spcPts val="0"/>
              </a:spcBef>
            </a:pPr>
            <a:endParaRPr lang="it-IT" sz="2728" dirty="0"/>
          </a:p>
          <a:p>
            <a:pPr marL="0" indent="0" algn="r">
              <a:spcBef>
                <a:spcPts val="0"/>
              </a:spcBef>
            </a:pPr>
            <a:r>
              <a:rPr lang="it-IT" sz="2728" dirty="0"/>
              <a:t>(L’azienda) ha regolarizzato alcuni ragazzi io questo non lo sapevo, me lo ha detto un collega recentemente... Adesso c'è solo un mio collega che è a voucher. Quando ci sono poi eventi grossi i voucher sono di più. Il personale ammonta fino a 50 unità e la maggior parte, l'80%, sono tutti a voucher.</a:t>
            </a:r>
          </a:p>
          <a:p>
            <a:pPr marL="0" indent="0" algn="r">
              <a:spcBef>
                <a:spcPts val="0"/>
              </a:spcBef>
            </a:pPr>
            <a:r>
              <a:rPr lang="it-IT" sz="2728" dirty="0"/>
              <a:t>[Serv_M_2]</a:t>
            </a:r>
          </a:p>
          <a:p>
            <a:pPr marL="0" indent="0" algn="r">
              <a:spcBef>
                <a:spcPts val="0"/>
              </a:spcBef>
            </a:pPr>
            <a:endParaRPr lang="it-IT" sz="2728" dirty="0"/>
          </a:p>
          <a:p>
            <a:pPr marL="0" indent="0" algn="r">
              <a:spcBef>
                <a:spcPts val="0"/>
              </a:spcBef>
            </a:pPr>
            <a:r>
              <a:rPr lang="it-IT" sz="2728" dirty="0"/>
              <a:t>[nome azienda] si trovava in difficoltà e hanno cominciato a sfruttare, perché è questa la parola giusta, i voucher... Hanno presto tanti lavoratori a voucher perché comunque non gli costa come un lavoratore, non vogliono assumere quindi l'unica cosa che resta è il voucher. Ti spremono fino alle ultime ore e poi niente. Non è che li usano per picchi di lavoro, ma è uno sfruttamento sistematico vero e proprio.</a:t>
            </a:r>
          </a:p>
          <a:p>
            <a:pPr marL="0" indent="0" algn="r">
              <a:spcBef>
                <a:spcPts val="0"/>
              </a:spcBef>
            </a:pPr>
            <a:r>
              <a:rPr lang="it-IT" sz="2728" dirty="0"/>
              <a:t>[Com_M_1]</a:t>
            </a:r>
          </a:p>
          <a:p>
            <a:pPr marL="457200" indent="-457200">
              <a:buFont typeface="Arial" charset="0"/>
              <a:buChar char="•"/>
            </a:pPr>
            <a:r>
              <a:rPr lang="it-IT" sz="2728" dirty="0">
                <a:solidFill>
                  <a:srgbClr val="C00000"/>
                </a:solidFill>
              </a:rPr>
              <a:t>Deresponsabilizzazione/Responsabilizzazione:</a:t>
            </a:r>
            <a:r>
              <a:rPr lang="it-IT" sz="2728" dirty="0"/>
              <a:t> </a:t>
            </a:r>
          </a:p>
          <a:p>
            <a:endParaRPr lang="it-IT" sz="2728" dirty="0"/>
          </a:p>
          <a:p>
            <a:pPr marL="0" indent="0" algn="r">
              <a:spcBef>
                <a:spcPts val="0"/>
              </a:spcBef>
            </a:pPr>
            <a:r>
              <a:rPr lang="it-IT" sz="2728" dirty="0"/>
              <a:t>Faccio esattamente le stesse cose di una persona che ha un contratto a tempo indeterminato che sia, però a voucher. Io sono un lavoratore a voucher, faccio le stesse cose degli altri lavoratori solo a voucher […] ho gli stessi obblighi di un lavoratore però non ho un contratto. Tu mi sfrutti, ti faccio le stesse identiche cose che ti fa qualcuno con un contratto però con voucher, senza malattia, disoccupazione o altro </a:t>
            </a:r>
            <a:r>
              <a:rPr lang="is-IS" sz="2728" dirty="0"/>
              <a:t>[Com_M_1]</a:t>
            </a:r>
          </a:p>
          <a:p>
            <a:pPr marL="0" indent="0" algn="r">
              <a:spcBef>
                <a:spcPts val="0"/>
              </a:spcBef>
            </a:pPr>
            <a:endParaRPr lang="is-IS" sz="2728" dirty="0"/>
          </a:p>
          <a:p>
            <a:pPr marL="0" indent="0" algn="r">
              <a:spcBef>
                <a:spcPts val="0"/>
              </a:spcBef>
            </a:pPr>
            <a:r>
              <a:rPr lang="is-IS" sz="2728" dirty="0"/>
              <a:t>Il problema del voucherizzato è che quando non lavora prende meno.</a:t>
            </a:r>
          </a:p>
          <a:p>
            <a:pPr marL="0" indent="0" algn="r">
              <a:spcBef>
                <a:spcPts val="0"/>
              </a:spcBef>
            </a:pPr>
            <a:r>
              <a:rPr lang="it-IT" sz="2728" dirty="0"/>
              <a:t>[Rist_F_1</a:t>
            </a:r>
            <a:r>
              <a:rPr lang="it-IT" sz="2398" dirty="0"/>
              <a:t>]</a:t>
            </a:r>
          </a:p>
          <a:p>
            <a:pPr marL="0" indent="0" algn="r">
              <a:spcBef>
                <a:spcPts val="0"/>
              </a:spcBef>
            </a:pPr>
            <a:endParaRPr lang="it-IT" dirty="0" smtClean="0"/>
          </a:p>
          <a:p>
            <a:pPr marL="0" indent="0" algn="r">
              <a:spcBef>
                <a:spcPts val="0"/>
              </a:spcBef>
            </a:pPr>
            <a:endParaRPr lang="it-IT" dirty="0"/>
          </a:p>
          <a:p>
            <a:pPr marL="0" indent="0" algn="r">
              <a:spcBef>
                <a:spcPts val="0"/>
              </a:spcBef>
            </a:pPr>
            <a:endParaRPr lang="it-IT" dirty="0"/>
          </a:p>
          <a:p>
            <a:endParaRPr lang="it-IT" dirty="0"/>
          </a:p>
        </p:txBody>
      </p:sp>
    </p:spTree>
    <p:extLst>
      <p:ext uri="{BB962C8B-B14F-4D97-AF65-F5344CB8AC3E}">
        <p14:creationId xmlns:p14="http://schemas.microsoft.com/office/powerpoint/2010/main" val="3574760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67" y="323453"/>
            <a:ext cx="8951561" cy="1255713"/>
          </a:xfrm>
        </p:spPr>
        <p:txBody>
          <a:bodyPr/>
          <a:lstStyle/>
          <a:p>
            <a:pPr algn="l"/>
            <a:r>
              <a:rPr lang="it-IT" sz="4000" b="1" dirty="0" smtClean="0">
                <a:solidFill>
                  <a:srgbClr val="C00000"/>
                </a:solidFill>
              </a:rPr>
              <a:t>Le ragioni dei </a:t>
            </a:r>
            <a:r>
              <a:rPr lang="it-IT" sz="4000" b="1" dirty="0" err="1" smtClean="0">
                <a:solidFill>
                  <a:srgbClr val="C00000"/>
                </a:solidFill>
              </a:rPr>
              <a:t>voucherizzati</a:t>
            </a:r>
            <a:endParaRPr lang="it-IT" sz="4000" b="1" dirty="0">
              <a:solidFill>
                <a:srgbClr val="C00000"/>
              </a:solidFill>
            </a:endParaRPr>
          </a:p>
        </p:txBody>
      </p:sp>
      <p:sp>
        <p:nvSpPr>
          <p:cNvPr id="3" name="Segnaposto contenuto 2"/>
          <p:cNvSpPr>
            <a:spLocks noGrp="1"/>
          </p:cNvSpPr>
          <p:nvPr>
            <p:ph idx="1"/>
          </p:nvPr>
        </p:nvSpPr>
        <p:spPr>
          <a:xfrm>
            <a:off x="719832" y="1475581"/>
            <a:ext cx="8694539" cy="5369023"/>
          </a:xfrm>
        </p:spPr>
        <p:txBody>
          <a:bodyPr>
            <a:normAutofit fontScale="55000" lnSpcReduction="20000"/>
          </a:bodyPr>
          <a:lstStyle/>
          <a:p>
            <a:pPr marL="0" indent="0"/>
            <a:endParaRPr lang="it-IT" dirty="0"/>
          </a:p>
          <a:p>
            <a:pPr marL="457200" indent="-457200">
              <a:buFont typeface="Arial" charset="0"/>
              <a:buChar char="•"/>
            </a:pPr>
            <a:r>
              <a:rPr lang="it-IT" dirty="0" smtClean="0">
                <a:solidFill>
                  <a:srgbClr val="C00000"/>
                </a:solidFill>
              </a:rPr>
              <a:t>Rassegnazione: </a:t>
            </a:r>
          </a:p>
          <a:p>
            <a:pPr marL="0" indent="0" algn="r"/>
            <a:r>
              <a:rPr lang="it-IT" dirty="0" smtClean="0"/>
              <a:t>Io </a:t>
            </a:r>
            <a:r>
              <a:rPr lang="it-IT" dirty="0"/>
              <a:t>personalmente da circa venti anni posso dirti che il 90% del mio lavoro non è mai stato assunto. Li ho fatti tutti, collaborazioni occasionali, Co. Co. Pro., voucher e </a:t>
            </a:r>
            <a:r>
              <a:rPr lang="it-IT" dirty="0" err="1"/>
              <a:t>controvoucher</a:t>
            </a:r>
            <a:r>
              <a:rPr lang="it-IT" dirty="0"/>
              <a:t> e ticket, nero, bianco, giallo e verde. Per cui mi lascia abbastanza indifferente. Sono sempre stato precario, sono nato precario, vivo precario e morirò precario. Quindi non mi preoccupo più di tanto. Ne ho viste passare tante, ho visto anche questa, so che cambierà qualcosa, ma non mi faccio illusioni</a:t>
            </a:r>
            <a:r>
              <a:rPr lang="it-IT" dirty="0" smtClean="0"/>
              <a:t>. [Altro_M_1]</a:t>
            </a:r>
          </a:p>
          <a:p>
            <a:pPr marL="457200" indent="-457200">
              <a:buFont typeface="Arial" charset="0"/>
              <a:buChar char="•"/>
            </a:pPr>
            <a:r>
              <a:rPr lang="it-IT" dirty="0" smtClean="0">
                <a:solidFill>
                  <a:srgbClr val="C00000"/>
                </a:solidFill>
              </a:rPr>
              <a:t>Transizione:</a:t>
            </a:r>
          </a:p>
          <a:p>
            <a:pPr marL="0" indent="0" algn="r"/>
            <a:r>
              <a:rPr lang="it-IT" dirty="0" smtClean="0"/>
              <a:t>Non </a:t>
            </a:r>
            <a:r>
              <a:rPr lang="it-IT" dirty="0"/>
              <a:t>sono uno infatti tipico che vuole il contratto perché ho bisogno del contratto. </a:t>
            </a:r>
            <a:r>
              <a:rPr lang="it-IT" dirty="0" smtClean="0"/>
              <a:t>C'è </a:t>
            </a:r>
            <a:r>
              <a:rPr lang="it-IT" dirty="0"/>
              <a:t>un lato positivo. Se hai altre ambizioni, altri progetti, quasi il contratto sembra una sorta di radicamento in qualcosa che non è tuo</a:t>
            </a:r>
            <a:r>
              <a:rPr lang="it-IT" dirty="0" smtClean="0"/>
              <a:t>. [</a:t>
            </a:r>
            <a:r>
              <a:rPr lang="it-IT" dirty="0"/>
              <a:t>Tur_M_1</a:t>
            </a:r>
            <a:r>
              <a:rPr lang="it-IT" dirty="0" smtClean="0"/>
              <a:t>]</a:t>
            </a:r>
          </a:p>
          <a:p>
            <a:pPr marL="457200" indent="-457200">
              <a:buFont typeface="Arial" charset="0"/>
              <a:buChar char="•"/>
            </a:pPr>
            <a:r>
              <a:rPr lang="it-IT" dirty="0" smtClean="0">
                <a:solidFill>
                  <a:srgbClr val="C00000"/>
                </a:solidFill>
              </a:rPr>
              <a:t>Fuga dalla responsabilizzazione:</a:t>
            </a:r>
          </a:p>
          <a:p>
            <a:pPr marL="0" indent="0" algn="r"/>
            <a:r>
              <a:rPr lang="it-IT" dirty="0" smtClean="0"/>
              <a:t>Se </a:t>
            </a:r>
            <a:r>
              <a:rPr lang="it-IT" dirty="0"/>
              <a:t>il sistema dei voucher fosse usato bene allora dal contratto potresti avere qualcosa in più. Ma così, già quando sei </a:t>
            </a:r>
            <a:r>
              <a:rPr lang="it-IT" dirty="0" err="1"/>
              <a:t>voucherizzata</a:t>
            </a:r>
            <a:r>
              <a:rPr lang="it-IT" dirty="0"/>
              <a:t> devi fare determinare cose, devi comportarti in un certo modo, se non ci sei allora “oddio non ci sei”, “avevi detto” “e io avevo capito” etc. Quindi già mi tengono sotto scacco così, immaginati con un contratto. </a:t>
            </a:r>
            <a:r>
              <a:rPr lang="it-IT" dirty="0" smtClean="0"/>
              <a:t>[Rist_F_1]</a:t>
            </a:r>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460572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776" y="323453"/>
            <a:ext cx="8300707" cy="1255713"/>
          </a:xfrm>
        </p:spPr>
        <p:txBody>
          <a:bodyPr/>
          <a:lstStyle/>
          <a:p>
            <a:pPr algn="l"/>
            <a:r>
              <a:rPr lang="it-IT" sz="3000" b="1" dirty="0" smtClean="0">
                <a:solidFill>
                  <a:srgbClr val="C00000"/>
                </a:solidFill>
              </a:rPr>
              <a:t>Accessorio e </a:t>
            </a:r>
            <a:r>
              <a:rPr lang="it-IT" sz="3000" b="1" dirty="0">
                <a:solidFill>
                  <a:srgbClr val="C00000"/>
                </a:solidFill>
              </a:rPr>
              <a:t>povero</a:t>
            </a:r>
            <a:r>
              <a:rPr lang="it-IT" sz="3000" b="1" dirty="0" smtClean="0">
                <a:solidFill>
                  <a:srgbClr val="C00000"/>
                </a:solidFill>
              </a:rPr>
              <a:t>. La trappola del voucher</a:t>
            </a:r>
            <a:endParaRPr lang="it-IT" sz="3000" b="1" dirty="0">
              <a:solidFill>
                <a:srgbClr val="C0000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3348819616"/>
              </p:ext>
            </p:extLst>
          </p:nvPr>
        </p:nvGraphicFramePr>
        <p:xfrm>
          <a:off x="693042" y="1930475"/>
          <a:ext cx="8694539" cy="2624513"/>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llaDiTesto 6"/>
          <p:cNvSpPr txBox="1"/>
          <p:nvPr/>
        </p:nvSpPr>
        <p:spPr>
          <a:xfrm>
            <a:off x="778011" y="4693712"/>
            <a:ext cx="8524602" cy="2926314"/>
          </a:xfrm>
          <a:prstGeom prst="rect">
            <a:avLst/>
          </a:prstGeom>
          <a:noFill/>
        </p:spPr>
        <p:txBody>
          <a:bodyPr wrap="square" rtlCol="0">
            <a:spAutoFit/>
          </a:bodyPr>
          <a:lstStyle/>
          <a:p>
            <a:r>
              <a:rPr lang="it-IT" b="1" dirty="0"/>
              <a:t>IRES:</a:t>
            </a:r>
            <a:r>
              <a:rPr lang="it-IT" dirty="0"/>
              <a:t> Perché è importante il contratto per te?</a:t>
            </a:r>
          </a:p>
          <a:p>
            <a:r>
              <a:rPr lang="it-IT" dirty="0"/>
              <a:t>Per permettermi di sopravvivere, sono sincero. Senza contratto fai fatica, io faccio fatica. Io non voglio sopravvivere vorrei </a:t>
            </a:r>
            <a:r>
              <a:rPr lang="it-IT" dirty="0" smtClean="0"/>
              <a:t>vivere [Com_M_1]</a:t>
            </a:r>
            <a:endParaRPr lang="it-IT" dirty="0"/>
          </a:p>
          <a:p>
            <a:r>
              <a:rPr lang="it-IT" b="1" dirty="0"/>
              <a:t>IRES</a:t>
            </a:r>
            <a:r>
              <a:rPr lang="it-IT" dirty="0"/>
              <a:t>: Quindi tu dici che la cosa che ti dà più problemi è che non riesci ad arrivare ad un salario decente con i voucher?</a:t>
            </a:r>
          </a:p>
          <a:p>
            <a:r>
              <a:rPr lang="it-IT" dirty="0"/>
              <a:t> Con il contratto riuscirei a guadagnare il doppio probabilmente. Ti faccio un esempio banalissimo. In questo mese, ad aprile, il mio stipendio è stato di 350 euro. Adesso dimmi tu con 350€ che cosa ci devo fare</a:t>
            </a:r>
            <a:r>
              <a:rPr lang="it-IT" dirty="0" smtClean="0"/>
              <a:t>? [Com_M_1]</a:t>
            </a:r>
            <a:endParaRPr lang="it-IT" dirty="0"/>
          </a:p>
          <a:p>
            <a:pPr marL="236258" indent="-236258">
              <a:buFont typeface="Arial" panose="020B0604020202020204" pitchFamily="34" charset="0"/>
              <a:buChar char="•"/>
            </a:pPr>
            <a:endParaRPr lang="it-IT" dirty="0"/>
          </a:p>
          <a:p>
            <a:pPr marL="236258" indent="-236258">
              <a:buFont typeface="Arial" panose="020B0604020202020204" pitchFamily="34" charset="0"/>
              <a:buChar char="•"/>
            </a:pPr>
            <a:endParaRPr lang="it-IT" dirty="0"/>
          </a:p>
          <a:p>
            <a:pPr marL="236258" indent="-236258">
              <a:buFont typeface="Arial" panose="020B0604020202020204" pitchFamily="34" charset="0"/>
              <a:buChar char="•"/>
            </a:pPr>
            <a:endParaRPr lang="it-IT" dirty="0"/>
          </a:p>
        </p:txBody>
      </p:sp>
      <p:sp>
        <p:nvSpPr>
          <p:cNvPr id="5" name="CasellaDiTesto 4"/>
          <p:cNvSpPr txBox="1"/>
          <p:nvPr/>
        </p:nvSpPr>
        <p:spPr>
          <a:xfrm>
            <a:off x="503808" y="4564894"/>
            <a:ext cx="9433618" cy="2926314"/>
          </a:xfrm>
          <a:prstGeom prst="rect">
            <a:avLst/>
          </a:prstGeom>
          <a:noFill/>
        </p:spPr>
        <p:txBody>
          <a:bodyPr wrap="square" rtlCol="0">
            <a:spAutoFit/>
          </a:bodyPr>
          <a:lstStyle/>
          <a:p>
            <a:pPr algn="r"/>
            <a:r>
              <a:rPr lang="it-IT" b="1" dirty="0">
                <a:solidFill>
                  <a:schemeClr val="tx1"/>
                </a:solidFill>
              </a:rPr>
              <a:t>IRES:</a:t>
            </a:r>
            <a:r>
              <a:rPr lang="it-IT" dirty="0">
                <a:solidFill>
                  <a:schemeClr val="tx1"/>
                </a:solidFill>
              </a:rPr>
              <a:t> </a:t>
            </a:r>
            <a:r>
              <a:rPr lang="it-IT" i="1" dirty="0">
                <a:solidFill>
                  <a:schemeClr val="tx1"/>
                </a:solidFill>
              </a:rPr>
              <a:t>Perché è importante il contratto per te?</a:t>
            </a:r>
          </a:p>
          <a:p>
            <a:pPr algn="r"/>
            <a:r>
              <a:rPr lang="it-IT" dirty="0">
                <a:solidFill>
                  <a:schemeClr val="tx1"/>
                </a:solidFill>
              </a:rPr>
              <a:t>Per permettermi di sopravvivere, sono sincero. Senza contratto fai fatica, io faccio fatica. Io non voglio sopravvivere vorrei </a:t>
            </a:r>
            <a:r>
              <a:rPr lang="it-IT" dirty="0" smtClean="0">
                <a:solidFill>
                  <a:schemeClr val="tx1"/>
                </a:solidFill>
              </a:rPr>
              <a:t>vivere [Com_M_1]</a:t>
            </a:r>
          </a:p>
          <a:p>
            <a:pPr algn="r"/>
            <a:endParaRPr lang="it-IT" dirty="0">
              <a:solidFill>
                <a:schemeClr val="tx1"/>
              </a:solidFill>
            </a:endParaRPr>
          </a:p>
          <a:p>
            <a:pPr algn="r"/>
            <a:r>
              <a:rPr lang="it-IT" b="1" dirty="0">
                <a:solidFill>
                  <a:schemeClr val="tx1"/>
                </a:solidFill>
              </a:rPr>
              <a:t>IRES:</a:t>
            </a:r>
            <a:r>
              <a:rPr lang="it-IT" dirty="0">
                <a:solidFill>
                  <a:schemeClr val="tx1"/>
                </a:solidFill>
              </a:rPr>
              <a:t> </a:t>
            </a:r>
            <a:r>
              <a:rPr lang="it-IT" i="1" dirty="0">
                <a:solidFill>
                  <a:schemeClr val="tx1"/>
                </a:solidFill>
              </a:rPr>
              <a:t>Quali sono gli altri lavori che svolgi?</a:t>
            </a:r>
          </a:p>
          <a:p>
            <a:pPr algn="r"/>
            <a:r>
              <a:rPr lang="it-IT" dirty="0">
                <a:solidFill>
                  <a:schemeClr val="tx1"/>
                </a:solidFill>
              </a:rPr>
              <a:t>Ne faccio diversi, lavoro in fiera per un hotel, sempre a voucher, quando ci sono dei concerti qui a Bologna lavoro a voucher. Faccio sicurezza, oppure guido la macchina per gli </a:t>
            </a:r>
            <a:r>
              <a:rPr lang="it-IT" dirty="0" smtClean="0">
                <a:solidFill>
                  <a:schemeClr val="tx1"/>
                </a:solidFill>
              </a:rPr>
              <a:t>artisti, ancora voucher. </a:t>
            </a:r>
            <a:r>
              <a:rPr lang="it-IT" dirty="0">
                <a:solidFill>
                  <a:schemeClr val="tx1"/>
                </a:solidFill>
              </a:rPr>
              <a:t>A prescindere qualsiasi tipo di lavoro </a:t>
            </a:r>
            <a:r>
              <a:rPr lang="it-IT" dirty="0" smtClean="0">
                <a:solidFill>
                  <a:schemeClr val="tx1"/>
                </a:solidFill>
              </a:rPr>
              <a:t>faccio: </a:t>
            </a:r>
            <a:r>
              <a:rPr lang="it-IT" dirty="0">
                <a:solidFill>
                  <a:schemeClr val="tx1"/>
                </a:solidFill>
              </a:rPr>
              <a:t>voucher. </a:t>
            </a:r>
            <a:r>
              <a:rPr lang="it-IT" dirty="0" smtClean="0">
                <a:solidFill>
                  <a:schemeClr val="tx1"/>
                </a:solidFill>
              </a:rPr>
              <a:t>Tutto </a:t>
            </a:r>
            <a:r>
              <a:rPr lang="it-IT" dirty="0">
                <a:solidFill>
                  <a:schemeClr val="tx1"/>
                </a:solidFill>
              </a:rPr>
              <a:t>sempre a voucher dal 2013 ad oggi.</a:t>
            </a:r>
          </a:p>
          <a:p>
            <a:pPr algn="r"/>
            <a:r>
              <a:rPr lang="it-IT" dirty="0">
                <a:solidFill>
                  <a:schemeClr val="tx1"/>
                </a:solidFill>
              </a:rPr>
              <a:t>[Com_M_1]</a:t>
            </a:r>
          </a:p>
          <a:p>
            <a:pPr marL="285750" indent="-285750">
              <a:buFont typeface="Arial" panose="020B0604020202020204" pitchFamily="34" charset="0"/>
              <a:buChar char="•"/>
            </a:pPr>
            <a:endParaRPr lang="it-IT" dirty="0">
              <a:solidFill>
                <a:schemeClr val="tx1"/>
              </a:solidFill>
            </a:endParaRPr>
          </a:p>
          <a:p>
            <a:pPr marL="285750" indent="-285750">
              <a:buFont typeface="Arial" panose="020B0604020202020204" pitchFamily="34" charset="0"/>
              <a:buChar char="•"/>
            </a:pPr>
            <a:endParaRPr lang="it-IT" dirty="0">
              <a:solidFill>
                <a:schemeClr val="tx1"/>
              </a:solidFill>
            </a:endParaRPr>
          </a:p>
        </p:txBody>
      </p:sp>
    </p:spTree>
    <p:extLst>
      <p:ext uri="{BB962C8B-B14F-4D97-AF65-F5344CB8AC3E}">
        <p14:creationId xmlns:p14="http://schemas.microsoft.com/office/powerpoint/2010/main" val="3205500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67" y="683493"/>
            <a:ext cx="8136905" cy="504056"/>
          </a:xfrm>
        </p:spPr>
        <p:txBody>
          <a:bodyPr>
            <a:noAutofit/>
          </a:bodyPr>
          <a:lstStyle/>
          <a:p>
            <a:pPr algn="l"/>
            <a:r>
              <a:rPr lang="it-IT" sz="4000" b="1" dirty="0">
                <a:solidFill>
                  <a:srgbClr val="C00000"/>
                </a:solidFill>
              </a:rPr>
              <a:t>il lavoro </a:t>
            </a:r>
            <a:r>
              <a:rPr lang="it-IT" sz="4000" b="1" dirty="0" smtClean="0">
                <a:solidFill>
                  <a:srgbClr val="C00000"/>
                </a:solidFill>
              </a:rPr>
              <a:t>nero </a:t>
            </a:r>
            <a:endParaRPr lang="it-IT" sz="4000" b="1" dirty="0">
              <a:solidFill>
                <a:srgbClr val="C00000"/>
              </a:solidFill>
            </a:endParaRPr>
          </a:p>
        </p:txBody>
      </p:sp>
      <p:sp>
        <p:nvSpPr>
          <p:cNvPr id="4" name="Rettangolo 3"/>
          <p:cNvSpPr/>
          <p:nvPr/>
        </p:nvSpPr>
        <p:spPr>
          <a:xfrm>
            <a:off x="686925" y="1243045"/>
            <a:ext cx="8586563" cy="5770345"/>
          </a:xfrm>
          <a:prstGeom prst="rect">
            <a:avLst/>
          </a:prstGeom>
          <a:ln>
            <a:noFill/>
          </a:ln>
        </p:spPr>
      </p:sp>
      <p:sp>
        <p:nvSpPr>
          <p:cNvPr id="9" name="Figura a mano libera 8"/>
          <p:cNvSpPr/>
          <p:nvPr/>
        </p:nvSpPr>
        <p:spPr>
          <a:xfrm>
            <a:off x="6408464" y="1473814"/>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È insicuro</a:t>
            </a:r>
            <a:endParaRPr lang="it-IT" sz="1800" b="0" kern="1200" dirty="0">
              <a:ln w="3175" cmpd="sng">
                <a:noFill/>
              </a:ln>
              <a:solidFill>
                <a:srgbClr val="800000"/>
              </a:solidFill>
            </a:endParaRPr>
          </a:p>
        </p:txBody>
      </p:sp>
      <p:sp>
        <p:nvSpPr>
          <p:cNvPr id="12" name="Figura a mano libera 11"/>
          <p:cNvSpPr/>
          <p:nvPr/>
        </p:nvSpPr>
        <p:spPr>
          <a:xfrm>
            <a:off x="6408464" y="2206190"/>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È povero</a:t>
            </a:r>
            <a:endParaRPr lang="it-IT" sz="1800" b="0" kern="1200" dirty="0">
              <a:ln w="3175" cmpd="sng">
                <a:noFill/>
              </a:ln>
              <a:solidFill>
                <a:srgbClr val="800000"/>
              </a:solidFill>
            </a:endParaRPr>
          </a:p>
        </p:txBody>
      </p:sp>
      <p:sp>
        <p:nvSpPr>
          <p:cNvPr id="14" name="Figura a mano libera 13"/>
          <p:cNvSpPr/>
          <p:nvPr/>
        </p:nvSpPr>
        <p:spPr>
          <a:xfrm>
            <a:off x="6408464" y="2938566"/>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Non è tutelato</a:t>
            </a:r>
            <a:endParaRPr lang="it-IT" sz="1800" b="0" kern="1200" dirty="0">
              <a:ln w="3175" cmpd="sng">
                <a:noFill/>
              </a:ln>
              <a:solidFill>
                <a:srgbClr val="800000"/>
              </a:solidFill>
            </a:endParaRPr>
          </a:p>
        </p:txBody>
      </p:sp>
      <p:sp>
        <p:nvSpPr>
          <p:cNvPr id="16" name="Figura a mano libera 15"/>
          <p:cNvSpPr/>
          <p:nvPr/>
        </p:nvSpPr>
        <p:spPr>
          <a:xfrm>
            <a:off x="6408464" y="3670942"/>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Esaspera la subordinazione</a:t>
            </a:r>
            <a:endParaRPr lang="it-IT" sz="1800" b="0" kern="1200" dirty="0">
              <a:ln w="3175" cmpd="sng">
                <a:noFill/>
              </a:ln>
              <a:solidFill>
                <a:srgbClr val="800000"/>
              </a:solidFill>
            </a:endParaRPr>
          </a:p>
        </p:txBody>
      </p:sp>
      <p:sp>
        <p:nvSpPr>
          <p:cNvPr id="18" name="Figura a mano libera 17"/>
          <p:cNvSpPr/>
          <p:nvPr/>
        </p:nvSpPr>
        <p:spPr>
          <a:xfrm>
            <a:off x="6408464" y="4403317"/>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Non dà garanzie sul futuro</a:t>
            </a:r>
            <a:endParaRPr lang="it-IT" sz="1800" b="0" kern="1200" dirty="0">
              <a:ln w="3175" cmpd="sng">
                <a:noFill/>
              </a:ln>
              <a:solidFill>
                <a:srgbClr val="800000"/>
              </a:solidFill>
            </a:endParaRPr>
          </a:p>
        </p:txBody>
      </p:sp>
      <p:sp>
        <p:nvSpPr>
          <p:cNvPr id="7" name="Figura a mano libera 6"/>
          <p:cNvSpPr/>
          <p:nvPr/>
        </p:nvSpPr>
        <p:spPr>
          <a:xfrm>
            <a:off x="3744167" y="3077418"/>
            <a:ext cx="1958483" cy="636848"/>
          </a:xfrm>
          <a:custGeom>
            <a:avLst/>
            <a:gdLst>
              <a:gd name="connsiteX0" fmla="*/ 0 w 1155474"/>
              <a:gd name="connsiteY0" fmla="*/ 57774 h 577737"/>
              <a:gd name="connsiteX1" fmla="*/ 57774 w 1155474"/>
              <a:gd name="connsiteY1" fmla="*/ 0 h 577737"/>
              <a:gd name="connsiteX2" fmla="*/ 1097700 w 1155474"/>
              <a:gd name="connsiteY2" fmla="*/ 0 h 577737"/>
              <a:gd name="connsiteX3" fmla="*/ 1155474 w 1155474"/>
              <a:gd name="connsiteY3" fmla="*/ 57774 h 577737"/>
              <a:gd name="connsiteX4" fmla="*/ 1155474 w 1155474"/>
              <a:gd name="connsiteY4" fmla="*/ 519963 h 577737"/>
              <a:gd name="connsiteX5" fmla="*/ 1097700 w 1155474"/>
              <a:gd name="connsiteY5" fmla="*/ 577737 h 577737"/>
              <a:gd name="connsiteX6" fmla="*/ 57774 w 1155474"/>
              <a:gd name="connsiteY6" fmla="*/ 577737 h 577737"/>
              <a:gd name="connsiteX7" fmla="*/ 0 w 1155474"/>
              <a:gd name="connsiteY7" fmla="*/ 519963 h 577737"/>
              <a:gd name="connsiteX8" fmla="*/ 0 w 1155474"/>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474" h="577737">
                <a:moveTo>
                  <a:pt x="0" y="57774"/>
                </a:moveTo>
                <a:cubicBezTo>
                  <a:pt x="0" y="25866"/>
                  <a:pt x="25866" y="0"/>
                  <a:pt x="57774" y="0"/>
                </a:cubicBezTo>
                <a:lnTo>
                  <a:pt x="1097700" y="0"/>
                </a:lnTo>
                <a:cubicBezTo>
                  <a:pt x="1129608" y="0"/>
                  <a:pt x="1155474" y="25866"/>
                  <a:pt x="1155474" y="57774"/>
                </a:cubicBezTo>
                <a:lnTo>
                  <a:pt x="1155474" y="519963"/>
                </a:lnTo>
                <a:cubicBezTo>
                  <a:pt x="1155474" y="551871"/>
                  <a:pt x="1129608" y="577737"/>
                  <a:pt x="1097700"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Emersione inclusiva</a:t>
            </a:r>
            <a:endParaRPr lang="it-IT" sz="1800" b="0" kern="1200" dirty="0">
              <a:ln w="3175" cmpd="sng">
                <a:noFill/>
              </a:ln>
              <a:solidFill>
                <a:srgbClr val="800000"/>
              </a:solidFill>
            </a:endParaRPr>
          </a:p>
        </p:txBody>
      </p:sp>
      <p:sp>
        <p:nvSpPr>
          <p:cNvPr id="20" name="Figura a mano libera 19"/>
          <p:cNvSpPr/>
          <p:nvPr/>
        </p:nvSpPr>
        <p:spPr>
          <a:xfrm>
            <a:off x="6408464" y="5135693"/>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Etc.</a:t>
            </a:r>
            <a:endParaRPr lang="it-IT" sz="1800" b="0" kern="1200" dirty="0">
              <a:ln w="3175" cmpd="sng">
                <a:noFill/>
              </a:ln>
              <a:solidFill>
                <a:srgbClr val="800000"/>
              </a:solidFill>
            </a:endParaRPr>
          </a:p>
        </p:txBody>
      </p:sp>
      <p:sp>
        <p:nvSpPr>
          <p:cNvPr id="5" name="Figura a mano libera 4"/>
          <p:cNvSpPr/>
          <p:nvPr/>
        </p:nvSpPr>
        <p:spPr>
          <a:xfrm>
            <a:off x="359792" y="4526964"/>
            <a:ext cx="2494182" cy="636848"/>
          </a:xfrm>
          <a:custGeom>
            <a:avLst/>
            <a:gdLst>
              <a:gd name="connsiteX0" fmla="*/ 0 w 3016586"/>
              <a:gd name="connsiteY0" fmla="*/ 57774 h 577737"/>
              <a:gd name="connsiteX1" fmla="*/ 57774 w 3016586"/>
              <a:gd name="connsiteY1" fmla="*/ 0 h 577737"/>
              <a:gd name="connsiteX2" fmla="*/ 2958812 w 3016586"/>
              <a:gd name="connsiteY2" fmla="*/ 0 h 577737"/>
              <a:gd name="connsiteX3" fmla="*/ 3016586 w 3016586"/>
              <a:gd name="connsiteY3" fmla="*/ 57774 h 577737"/>
              <a:gd name="connsiteX4" fmla="*/ 3016586 w 3016586"/>
              <a:gd name="connsiteY4" fmla="*/ 519963 h 577737"/>
              <a:gd name="connsiteX5" fmla="*/ 2958812 w 3016586"/>
              <a:gd name="connsiteY5" fmla="*/ 577737 h 577737"/>
              <a:gd name="connsiteX6" fmla="*/ 57774 w 3016586"/>
              <a:gd name="connsiteY6" fmla="*/ 577737 h 577737"/>
              <a:gd name="connsiteX7" fmla="*/ 0 w 3016586"/>
              <a:gd name="connsiteY7" fmla="*/ 519963 h 577737"/>
              <a:gd name="connsiteX8" fmla="*/ 0 w 3016586"/>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586" h="577737">
                <a:moveTo>
                  <a:pt x="0" y="57774"/>
                </a:moveTo>
                <a:cubicBezTo>
                  <a:pt x="0" y="25866"/>
                  <a:pt x="25866" y="0"/>
                  <a:pt x="57774" y="0"/>
                </a:cubicBezTo>
                <a:lnTo>
                  <a:pt x="2958812" y="0"/>
                </a:lnTo>
                <a:cubicBezTo>
                  <a:pt x="2990720" y="0"/>
                  <a:pt x="3016586" y="25866"/>
                  <a:pt x="3016586" y="57774"/>
                </a:cubicBezTo>
                <a:lnTo>
                  <a:pt x="3016586" y="519963"/>
                </a:lnTo>
                <a:cubicBezTo>
                  <a:pt x="3016586" y="551871"/>
                  <a:pt x="2990720" y="577737"/>
                  <a:pt x="2958812"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9621" tIns="29621" rIns="29621" bIns="29621" numCol="1" spcCol="1270" anchor="ctr" anchorCtr="0">
            <a:noAutofit/>
          </a:bodyPr>
          <a:lstStyle/>
          <a:p>
            <a:pPr lvl="0" algn="ctr" defTabSz="889000">
              <a:lnSpc>
                <a:spcPct val="90000"/>
              </a:lnSpc>
              <a:spcBef>
                <a:spcPct val="0"/>
              </a:spcBef>
              <a:spcAft>
                <a:spcPct val="35000"/>
              </a:spcAft>
            </a:pPr>
            <a:r>
              <a:rPr lang="it-IT" sz="2000" kern="1200" dirty="0" smtClean="0">
                <a:ln w="3175" cmpd="sng">
                  <a:noFill/>
                </a:ln>
                <a:solidFill>
                  <a:srgbClr val="800000"/>
                </a:solidFill>
              </a:rPr>
              <a:t>Quale emersione?</a:t>
            </a:r>
            <a:endParaRPr lang="it-IT" sz="2000" kern="1200" dirty="0">
              <a:ln w="3175" cmpd="sng">
                <a:noFill/>
              </a:ln>
              <a:solidFill>
                <a:srgbClr val="800000"/>
              </a:solidFill>
            </a:endParaRPr>
          </a:p>
        </p:txBody>
      </p:sp>
      <p:sp>
        <p:nvSpPr>
          <p:cNvPr id="22" name="Figura a mano libera 21"/>
          <p:cNvSpPr/>
          <p:nvPr/>
        </p:nvSpPr>
        <p:spPr>
          <a:xfrm>
            <a:off x="3888184" y="6006921"/>
            <a:ext cx="1517860" cy="636848"/>
          </a:xfrm>
          <a:custGeom>
            <a:avLst/>
            <a:gdLst>
              <a:gd name="connsiteX0" fmla="*/ 0 w 1155474"/>
              <a:gd name="connsiteY0" fmla="*/ 57774 h 577737"/>
              <a:gd name="connsiteX1" fmla="*/ 57774 w 1155474"/>
              <a:gd name="connsiteY1" fmla="*/ 0 h 577737"/>
              <a:gd name="connsiteX2" fmla="*/ 1097700 w 1155474"/>
              <a:gd name="connsiteY2" fmla="*/ 0 h 577737"/>
              <a:gd name="connsiteX3" fmla="*/ 1155474 w 1155474"/>
              <a:gd name="connsiteY3" fmla="*/ 57774 h 577737"/>
              <a:gd name="connsiteX4" fmla="*/ 1155474 w 1155474"/>
              <a:gd name="connsiteY4" fmla="*/ 519963 h 577737"/>
              <a:gd name="connsiteX5" fmla="*/ 1097700 w 1155474"/>
              <a:gd name="connsiteY5" fmla="*/ 577737 h 577737"/>
              <a:gd name="connsiteX6" fmla="*/ 57774 w 1155474"/>
              <a:gd name="connsiteY6" fmla="*/ 577737 h 577737"/>
              <a:gd name="connsiteX7" fmla="*/ 0 w 1155474"/>
              <a:gd name="connsiteY7" fmla="*/ 519963 h 577737"/>
              <a:gd name="connsiteX8" fmla="*/ 0 w 1155474"/>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474" h="577737">
                <a:moveTo>
                  <a:pt x="0" y="57774"/>
                </a:moveTo>
                <a:cubicBezTo>
                  <a:pt x="0" y="25866"/>
                  <a:pt x="25866" y="0"/>
                  <a:pt x="57774" y="0"/>
                </a:cubicBezTo>
                <a:lnTo>
                  <a:pt x="1097700" y="0"/>
                </a:lnTo>
                <a:cubicBezTo>
                  <a:pt x="1129608" y="0"/>
                  <a:pt x="1155474" y="25866"/>
                  <a:pt x="1155474" y="57774"/>
                </a:cubicBezTo>
                <a:lnTo>
                  <a:pt x="1155474" y="519963"/>
                </a:lnTo>
                <a:cubicBezTo>
                  <a:pt x="1155474" y="551871"/>
                  <a:pt x="1129608" y="577737"/>
                  <a:pt x="1097700"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Emersione contabile</a:t>
            </a:r>
            <a:endParaRPr lang="it-IT" sz="1800" b="0" kern="1200" dirty="0">
              <a:ln w="3175" cmpd="sng">
                <a:noFill/>
              </a:ln>
              <a:solidFill>
                <a:srgbClr val="800000"/>
              </a:solidFill>
            </a:endParaRPr>
          </a:p>
        </p:txBody>
      </p:sp>
      <p:sp>
        <p:nvSpPr>
          <p:cNvPr id="24" name="Figura a mano libera 23"/>
          <p:cNvSpPr/>
          <p:nvPr/>
        </p:nvSpPr>
        <p:spPr>
          <a:xfrm>
            <a:off x="6408464" y="5868069"/>
            <a:ext cx="3140550" cy="407745"/>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È terreno di evasione fiscale</a:t>
            </a:r>
            <a:endParaRPr lang="it-IT" sz="1800" b="0" kern="1200" dirty="0">
              <a:ln w="3175" cmpd="sng">
                <a:noFill/>
              </a:ln>
              <a:solidFill>
                <a:srgbClr val="800000"/>
              </a:solidFill>
            </a:endParaRPr>
          </a:p>
        </p:txBody>
      </p:sp>
      <p:sp>
        <p:nvSpPr>
          <p:cNvPr id="26" name="Figura a mano libera 25"/>
          <p:cNvSpPr/>
          <p:nvPr/>
        </p:nvSpPr>
        <p:spPr>
          <a:xfrm>
            <a:off x="6408464" y="6600445"/>
            <a:ext cx="3140550" cy="563768"/>
          </a:xfrm>
          <a:custGeom>
            <a:avLst/>
            <a:gdLst>
              <a:gd name="connsiteX0" fmla="*/ 0 w 3142001"/>
              <a:gd name="connsiteY0" fmla="*/ 57774 h 577737"/>
              <a:gd name="connsiteX1" fmla="*/ 57774 w 3142001"/>
              <a:gd name="connsiteY1" fmla="*/ 0 h 577737"/>
              <a:gd name="connsiteX2" fmla="*/ 3084227 w 3142001"/>
              <a:gd name="connsiteY2" fmla="*/ 0 h 577737"/>
              <a:gd name="connsiteX3" fmla="*/ 3142001 w 3142001"/>
              <a:gd name="connsiteY3" fmla="*/ 57774 h 577737"/>
              <a:gd name="connsiteX4" fmla="*/ 3142001 w 3142001"/>
              <a:gd name="connsiteY4" fmla="*/ 519963 h 577737"/>
              <a:gd name="connsiteX5" fmla="*/ 3084227 w 3142001"/>
              <a:gd name="connsiteY5" fmla="*/ 577737 h 577737"/>
              <a:gd name="connsiteX6" fmla="*/ 57774 w 3142001"/>
              <a:gd name="connsiteY6" fmla="*/ 577737 h 577737"/>
              <a:gd name="connsiteX7" fmla="*/ 0 w 3142001"/>
              <a:gd name="connsiteY7" fmla="*/ 519963 h 577737"/>
              <a:gd name="connsiteX8" fmla="*/ 0 w 3142001"/>
              <a:gd name="connsiteY8" fmla="*/ 57774 h 57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001" h="577737">
                <a:moveTo>
                  <a:pt x="0" y="57774"/>
                </a:moveTo>
                <a:cubicBezTo>
                  <a:pt x="0" y="25866"/>
                  <a:pt x="25866" y="0"/>
                  <a:pt x="57774" y="0"/>
                </a:cubicBezTo>
                <a:lnTo>
                  <a:pt x="3084227" y="0"/>
                </a:lnTo>
                <a:cubicBezTo>
                  <a:pt x="3116135" y="0"/>
                  <a:pt x="3142001" y="25866"/>
                  <a:pt x="3142001" y="57774"/>
                </a:cubicBezTo>
                <a:lnTo>
                  <a:pt x="3142001" y="519963"/>
                </a:lnTo>
                <a:cubicBezTo>
                  <a:pt x="3142001" y="551871"/>
                  <a:pt x="3116135" y="577737"/>
                  <a:pt x="3084227" y="577737"/>
                </a:cubicBezTo>
                <a:lnTo>
                  <a:pt x="57774" y="577737"/>
                </a:lnTo>
                <a:cubicBezTo>
                  <a:pt x="25866" y="577737"/>
                  <a:pt x="0" y="551871"/>
                  <a:pt x="0" y="519963"/>
                </a:cubicBezTo>
                <a:lnTo>
                  <a:pt x="0" y="57774"/>
                </a:lnTo>
                <a:close/>
              </a:path>
            </a:pathLst>
          </a:custGeom>
          <a:ln>
            <a:solidFill>
              <a:srgbClr val="800000"/>
            </a:solidFill>
          </a:ln>
        </p:spPr>
        <p:style>
          <a:lnRef idx="2">
            <a:schemeClr val="dk1"/>
          </a:lnRef>
          <a:fillRef idx="1">
            <a:schemeClr val="lt1"/>
          </a:fillRef>
          <a:effectRef idx="0">
            <a:schemeClr val="dk1"/>
          </a:effectRef>
          <a:fontRef idx="minor">
            <a:schemeClr val="dk1"/>
          </a:fontRef>
        </p:style>
        <p:txBody>
          <a:bodyPr spcFirstLastPara="0" vert="horz" wrap="square" lIns="28351" tIns="28351" rIns="28351" bIns="28351" numCol="1" spcCol="1270" anchor="ctr" anchorCtr="0">
            <a:noAutofit/>
          </a:bodyPr>
          <a:lstStyle/>
          <a:p>
            <a:pPr lvl="0" algn="ctr" defTabSz="800100">
              <a:lnSpc>
                <a:spcPct val="90000"/>
              </a:lnSpc>
              <a:spcBef>
                <a:spcPct val="0"/>
              </a:spcBef>
              <a:spcAft>
                <a:spcPct val="35000"/>
              </a:spcAft>
            </a:pPr>
            <a:r>
              <a:rPr lang="it-IT" sz="1800" b="0" kern="1200" dirty="0" smtClean="0">
                <a:ln w="3175" cmpd="sng">
                  <a:noFill/>
                </a:ln>
                <a:solidFill>
                  <a:srgbClr val="800000"/>
                </a:solidFill>
              </a:rPr>
              <a:t>Non è statisticamente rilevabile</a:t>
            </a:r>
            <a:endParaRPr lang="it-IT" sz="1800" b="0" kern="1200" dirty="0">
              <a:ln w="3175" cmpd="sng">
                <a:noFill/>
              </a:ln>
              <a:solidFill>
                <a:srgbClr val="800000"/>
              </a:solidFill>
            </a:endParaRPr>
          </a:p>
        </p:txBody>
      </p:sp>
      <p:cxnSp>
        <p:nvCxnSpPr>
          <p:cNvPr id="6" name="Connettore 1 5"/>
          <p:cNvCxnSpPr>
            <a:stCxn id="9" idx="0"/>
          </p:cNvCxnSpPr>
          <p:nvPr/>
        </p:nvCxnSpPr>
        <p:spPr bwMode="auto">
          <a:xfrm flipH="1">
            <a:off x="5688384" y="1514589"/>
            <a:ext cx="720080" cy="1905208"/>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Connettore 1 9"/>
          <p:cNvCxnSpPr/>
          <p:nvPr/>
        </p:nvCxnSpPr>
        <p:spPr bwMode="auto">
          <a:xfrm>
            <a:off x="5688384" y="3419797"/>
            <a:ext cx="720080" cy="432048"/>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Connettore 1 20"/>
          <p:cNvCxnSpPr/>
          <p:nvPr/>
        </p:nvCxnSpPr>
        <p:spPr bwMode="auto">
          <a:xfrm flipV="1">
            <a:off x="5688384" y="3131765"/>
            <a:ext cx="720080" cy="288032"/>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Connettore 1 22"/>
          <p:cNvCxnSpPr/>
          <p:nvPr/>
        </p:nvCxnSpPr>
        <p:spPr bwMode="auto">
          <a:xfrm>
            <a:off x="5688384" y="3419797"/>
            <a:ext cx="720080" cy="1152128"/>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Connettore 1 24"/>
          <p:cNvCxnSpPr/>
          <p:nvPr/>
        </p:nvCxnSpPr>
        <p:spPr bwMode="auto">
          <a:xfrm flipV="1">
            <a:off x="5688384" y="2411685"/>
            <a:ext cx="720080" cy="1008112"/>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Connettore 1 26"/>
          <p:cNvCxnSpPr/>
          <p:nvPr/>
        </p:nvCxnSpPr>
        <p:spPr bwMode="auto">
          <a:xfrm>
            <a:off x="5688384" y="3419797"/>
            <a:ext cx="720080" cy="1944216"/>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ttore 1 27"/>
          <p:cNvCxnSpPr/>
          <p:nvPr/>
        </p:nvCxnSpPr>
        <p:spPr bwMode="auto">
          <a:xfrm>
            <a:off x="5688384" y="3419797"/>
            <a:ext cx="720080" cy="2664296"/>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Connettore 1 29"/>
          <p:cNvCxnSpPr/>
          <p:nvPr/>
        </p:nvCxnSpPr>
        <p:spPr bwMode="auto">
          <a:xfrm>
            <a:off x="5688384" y="3419797"/>
            <a:ext cx="720080" cy="3456384"/>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Connettore 1 32"/>
          <p:cNvCxnSpPr/>
          <p:nvPr/>
        </p:nvCxnSpPr>
        <p:spPr bwMode="auto">
          <a:xfrm flipV="1">
            <a:off x="5400352" y="6084093"/>
            <a:ext cx="1008112" cy="216024"/>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Connettore 1 33"/>
          <p:cNvCxnSpPr/>
          <p:nvPr/>
        </p:nvCxnSpPr>
        <p:spPr bwMode="auto">
          <a:xfrm>
            <a:off x="5400352" y="6300117"/>
            <a:ext cx="1008112" cy="576064"/>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Connettore 1 36"/>
          <p:cNvCxnSpPr/>
          <p:nvPr/>
        </p:nvCxnSpPr>
        <p:spPr bwMode="auto">
          <a:xfrm flipH="1">
            <a:off x="2880072" y="3419797"/>
            <a:ext cx="864096" cy="1440160"/>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Connettore 1 37"/>
          <p:cNvCxnSpPr/>
          <p:nvPr/>
        </p:nvCxnSpPr>
        <p:spPr bwMode="auto">
          <a:xfrm flipH="1" flipV="1">
            <a:off x="2880072" y="4859957"/>
            <a:ext cx="1008112" cy="1440160"/>
          </a:xfrm>
          <a:prstGeom prst="line">
            <a:avLst/>
          </a:prstGeom>
          <a:solidFill>
            <a:srgbClr val="00B8FF"/>
          </a:solidFill>
          <a:ln w="95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93999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animBg="1"/>
      <p:bldP spid="7" grpId="0" animBg="1"/>
      <p:bldP spid="20" grpId="0" animBg="1"/>
      <p:bldP spid="5" grpId="0" animBg="1"/>
      <p:bldP spid="22" grpId="0" animBg="1"/>
      <p:bldP spid="24" grpId="0" animBg="1"/>
      <p:bldP spid="26" grpId="0" animBg="1"/>
    </p:bld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solidFill>
              <a:schemeClr val="bg1"/>
            </a:solidFill>
            <a:effectLst/>
            <a:latin typeface="Calibri"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altLang="it-IT" sz="1800" b="0" i="0" u="none" strike="noStrike" cap="none" normalizeH="0" baseline="0">
            <a:ln>
              <a:noFill/>
            </a:ln>
            <a:solidFill>
              <a:schemeClr val="bg1"/>
            </a:solidFill>
            <a:effectLst/>
            <a:latin typeface="Calibri"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1818</TotalTime>
  <Words>2185</Words>
  <Application>Microsoft Macintosh PowerPoint</Application>
  <PresentationFormat>Personalizzato</PresentationFormat>
  <Paragraphs>159</Paragraphs>
  <Slides>18</Slides>
  <Notes>15</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Presentazione di PowerPoint</vt:lpstr>
      <vt:lpstr>Una politica europea?</vt:lpstr>
      <vt:lpstr>L’esplosione</vt:lpstr>
      <vt:lpstr>Lavorare senza contratto: alcune ipotesi di ricerca</vt:lpstr>
      <vt:lpstr>La nuda subordinazione</vt:lpstr>
      <vt:lpstr>L’impresa irresponsabile</vt:lpstr>
      <vt:lpstr>Le ragioni dei voucherizzati</vt:lpstr>
      <vt:lpstr>Accessorio e povero. La trappola del voucher</vt:lpstr>
      <vt:lpstr>il lavoro nero </vt:lpstr>
      <vt:lpstr>dal punto di vista dell’inclusione</vt:lpstr>
      <vt:lpstr>dal punto di vista della contabilità</vt:lpstr>
      <vt:lpstr>Presentazione di PowerPoint</vt:lpstr>
      <vt:lpstr>una prima conclusione</vt:lpstr>
      <vt:lpstr>Presentazione di PowerPoint</vt:lpstr>
      <vt:lpstr>Presentazione di PowerPoint</vt:lpstr>
      <vt:lpstr>Presentazione di PowerPoint</vt:lpstr>
      <vt:lpstr>Voucher: tra precarietà e diseguaglianza</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cp:lastModifiedBy>Gianluca De Angelis</cp:lastModifiedBy>
  <cp:revision>115</cp:revision>
  <cp:lastPrinted>2016-07-06T09:50:11Z</cp:lastPrinted>
  <dcterms:created xsi:type="dcterms:W3CDTF">2015-11-27T14:21:42Z</dcterms:created>
  <dcterms:modified xsi:type="dcterms:W3CDTF">2016-07-08T08:07:01Z</dcterms:modified>
</cp:coreProperties>
</file>